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1016" r:id="rId2"/>
    <p:sldId id="1017" r:id="rId3"/>
    <p:sldId id="1018" r:id="rId4"/>
    <p:sldId id="1019" r:id="rId5"/>
    <p:sldId id="1020" r:id="rId6"/>
    <p:sldId id="1021" r:id="rId7"/>
    <p:sldId id="1022" r:id="rId8"/>
    <p:sldId id="1023" r:id="rId9"/>
    <p:sldId id="1024" r:id="rId10"/>
    <p:sldId id="1025" r:id="rId11"/>
    <p:sldId id="1026" r:id="rId12"/>
    <p:sldId id="1027" r:id="rId13"/>
    <p:sldId id="382" r:id="rId14"/>
    <p:sldId id="1028" r:id="rId15"/>
    <p:sldId id="1029" r:id="rId16"/>
    <p:sldId id="1030" r:id="rId17"/>
    <p:sldId id="1031" r:id="rId18"/>
    <p:sldId id="1032" r:id="rId19"/>
    <p:sldId id="1033" r:id="rId20"/>
    <p:sldId id="1034" r:id="rId21"/>
    <p:sldId id="1035" r:id="rId22"/>
    <p:sldId id="1036" r:id="rId23"/>
    <p:sldId id="1037" r:id="rId24"/>
    <p:sldId id="1038" r:id="rId25"/>
    <p:sldId id="1039" r:id="rId26"/>
    <p:sldId id="1040" r:id="rId27"/>
    <p:sldId id="1041" r:id="rId28"/>
    <p:sldId id="1042" r:id="rId29"/>
    <p:sldId id="1043" r:id="rId30"/>
    <p:sldId id="1044" r:id="rId31"/>
    <p:sldId id="1045" r:id="rId32"/>
    <p:sldId id="1046" r:id="rId33"/>
    <p:sldId id="1047" r:id="rId34"/>
    <p:sldId id="1048" r:id="rId35"/>
    <p:sldId id="1049" r:id="rId36"/>
    <p:sldId id="1050" r:id="rId37"/>
    <p:sldId id="1051" r:id="rId38"/>
    <p:sldId id="1052" r:id="rId39"/>
    <p:sldId id="1053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417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2DC10-BC87-4471-B69D-133B2E95094D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FE41B-A6BB-44FA-AA7C-004F5347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39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 txBox="1">
            <a:spLocks noGrp="1" noChangeArrowheads="1"/>
          </p:cNvSpPr>
          <p:nvPr/>
        </p:nvSpPr>
        <p:spPr bwMode="auto">
          <a:xfrm>
            <a:off x="4142962" y="9067800"/>
            <a:ext cx="3170583" cy="48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4" tIns="48327" rIns="96654" bIns="48327" anchor="b"/>
          <a:lstStyle>
            <a:lvl1pPr defTabSz="933450">
              <a:spcBef>
                <a:spcPct val="30000"/>
              </a:spcBef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 defTabSz="933450">
              <a:spcBef>
                <a:spcPct val="30000"/>
              </a:spcBef>
              <a:buClr>
                <a:srgbClr val="32946A"/>
              </a:buClr>
              <a:buSzPct val="70000"/>
              <a:buFont typeface="Wingdings" panose="05000000000000000000" pitchFamily="2" charset="2"/>
              <a:buChar char="n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 defTabSz="933450">
              <a:spcBef>
                <a:spcPct val="30000"/>
              </a:spcBef>
              <a:buClr>
                <a:srgbClr val="2D2DB9"/>
              </a:buClr>
              <a:buSzPct val="70000"/>
              <a:buFont typeface="Wingdings" panose="05000000000000000000" pitchFamily="2" charset="2"/>
              <a:buChar char="®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 defTabSz="933450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 defTabSz="933450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B90C0952-560B-45B7-B86C-AE2010E9DEFD}" type="slidenum">
              <a:rPr lang="en-US" altLang="en-US">
                <a:solidFill>
                  <a:schemeClr val="tx1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6654" tIns="48327" rIns="96654" bIns="48327" numCol="1" anchor="t" anchorCtr="0" compatLnSpc="1">
            <a:prstTxWarp prst="textNoShape">
              <a:avLst/>
            </a:prstTxWarp>
          </a:bodyPr>
          <a:lstStyle/>
          <a:p>
            <a:pPr defTabSz="945462" eaLnBrk="1" hangingPunct="1">
              <a:buNone/>
            </a:pPr>
            <a:endParaRPr lang="en-US" alt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0406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b="1" dirty="0"/>
              <a:t>This is newly in scope – and</a:t>
            </a:r>
            <a:r>
              <a:rPr lang="en-US" b="1" baseline="0" dirty="0"/>
              <a:t> can be applied to prior years via an amended return</a:t>
            </a:r>
            <a:endParaRPr lang="en-US" b="1" dirty="0"/>
          </a:p>
          <a:p>
            <a:r>
              <a:rPr lang="en-US" b="1" dirty="0"/>
              <a:t>If</a:t>
            </a:r>
            <a:r>
              <a:rPr lang="en-US" b="1" baseline="0" dirty="0"/>
              <a:t> a Counselor prepares a return with a Schedule C, they should be well versed in the self-employed health insurance deduction</a:t>
            </a:r>
          </a:p>
          <a:p>
            <a:endParaRPr lang="en-US" b="1" baseline="0" dirty="0"/>
          </a:p>
          <a:p>
            <a:r>
              <a:rPr lang="en-US" b="1" baseline="0" dirty="0"/>
              <a:t>SE health insurance deduction is circular when PTC is involved and may require up to three recalculations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CF07F8E-1CD9-4420-A0F6-18114577D57D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127792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9C3DB1EB-5C66-47CC-8DB1-599A7183D03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219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9C3DB1EB-5C66-47CC-8DB1-599A7183D03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406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2" indent="0" defTabSz="483306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b="1" dirty="0"/>
              <a:t>Eligible if not subsidized by an employer of the taxpayer, spouse, dependent, or child under the age of 27</a:t>
            </a:r>
          </a:p>
          <a:p>
            <a:pPr marL="0" lvl="2" indent="0" defTabSz="483306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b="1" dirty="0"/>
          </a:p>
          <a:p>
            <a:pPr marL="0" lvl="2" indent="0" defTabSz="483306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b="1" dirty="0"/>
              <a:t>LTC deduction limited by age on </a:t>
            </a:r>
            <a:r>
              <a:rPr lang="en-US" b="1" dirty="0" err="1"/>
              <a:t>Sch</a:t>
            </a:r>
            <a:r>
              <a:rPr lang="en-US" b="1" dirty="0"/>
              <a:t> A and also for SE health insurance</a:t>
            </a:r>
            <a:r>
              <a:rPr lang="en-US" b="1" baseline="0" dirty="0"/>
              <a:t> deduction.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C7C1F54D-9D18-1946-9E2F-18E947461C7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5462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2" indent="0" defTabSz="483306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b="1" dirty="0"/>
              <a:t>Eligible if not subsidized by an employer of the taxpayer, spouse, dependent, or child under the age of 27</a:t>
            </a:r>
          </a:p>
          <a:p>
            <a:pPr marL="0" lvl="2" indent="0" defTabSz="483306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b="1" dirty="0"/>
          </a:p>
          <a:p>
            <a:pPr marL="0" lvl="2" indent="0" defTabSz="483306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b="1" dirty="0"/>
              <a:t>LTC deduction limited by age on </a:t>
            </a:r>
            <a:r>
              <a:rPr lang="en-US" b="1" dirty="0" err="1"/>
              <a:t>Sch</a:t>
            </a:r>
            <a:r>
              <a:rPr lang="en-US" b="1" dirty="0"/>
              <a:t> A and also for SE health insurance</a:t>
            </a:r>
            <a:r>
              <a:rPr lang="en-US" b="1" baseline="0" dirty="0"/>
              <a:t> deduction.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C7C1F54D-9D18-1946-9E2F-18E947461C7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1361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CF07F8E-1CD9-4420-A0F6-18114577D57D}" type="slidenum">
              <a:rPr lang="en-GB" altLang="en-US" smtClean="0"/>
              <a:pPr>
                <a:defRPr/>
              </a:pPr>
              <a:t>15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758296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9C3DB1EB-5C66-47CC-8DB1-599A7183D03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821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9C3DB1EB-5C66-47CC-8DB1-599A7183D03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396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Grp="1" noChangeArrowheads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</p:spPr>
        <p:txBody>
          <a:bodyPr/>
          <a:lstStyle>
            <a:lvl1pPr defTabSz="482648">
              <a:spcBef>
                <a:spcPct val="30000"/>
              </a:spcBef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68601" indent="-295871" defTabSz="482648">
              <a:spcBef>
                <a:spcPct val="30000"/>
              </a:spcBef>
              <a:buClr>
                <a:srgbClr val="32946A"/>
              </a:buClr>
              <a:buSzPct val="70000"/>
              <a:buFont typeface="Wingdings" panose="05000000000000000000" pitchFamily="2" charset="2"/>
              <a:buChar char="n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83480" indent="-236366" defTabSz="482648">
              <a:spcBef>
                <a:spcPct val="30000"/>
              </a:spcBef>
              <a:buClr>
                <a:srgbClr val="2D2DB9"/>
              </a:buClr>
              <a:buSzPct val="70000"/>
              <a:buFont typeface="Wingdings" panose="05000000000000000000" pitchFamily="2" charset="2"/>
              <a:buChar char="®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56211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130595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60663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3082668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558705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403474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fld id="{7452EDD0-CD73-4980-8773-67EE1C282118}" type="slidenum">
              <a:rPr lang="en-US" altLang="en-US"/>
              <a:pPr>
                <a:spcBef>
                  <a:spcPct val="0"/>
                </a:spcBef>
                <a:buClr>
                  <a:srgbClr val="000000"/>
                </a:buClr>
                <a:buFont typeface="Arial" panose="020B0604020202020204" pitchFamily="34" charset="0"/>
                <a:buNone/>
              </a:pPr>
              <a:t>18</a:t>
            </a:fld>
            <a:endParaRPr lang="en-US" altLang="en-US" dirty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en-US" dirty="0">
              <a:latin typeface="Cambria" panose="02040503050406030204" pitchFamily="18" charset="0"/>
            </a:endParaRPr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9935872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8"/>
          <p:cNvSpPr>
            <a:spLocks noGrp="1" noChangeArrowheads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</p:spPr>
        <p:txBody>
          <a:bodyPr/>
          <a:lstStyle>
            <a:lvl1pPr defTabSz="482648">
              <a:spcBef>
                <a:spcPct val="30000"/>
              </a:spcBef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68601" indent="-295871" defTabSz="482648">
              <a:spcBef>
                <a:spcPct val="30000"/>
              </a:spcBef>
              <a:buClr>
                <a:srgbClr val="32946A"/>
              </a:buClr>
              <a:buSzPct val="70000"/>
              <a:buFont typeface="Wingdings" panose="05000000000000000000" pitchFamily="2" charset="2"/>
              <a:buChar char="n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83480" indent="-236366" defTabSz="482648">
              <a:spcBef>
                <a:spcPct val="30000"/>
              </a:spcBef>
              <a:buClr>
                <a:srgbClr val="2D2DB9"/>
              </a:buClr>
              <a:buSzPct val="70000"/>
              <a:buFont typeface="Wingdings" panose="05000000000000000000" pitchFamily="2" charset="2"/>
              <a:buChar char="®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56211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130595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60663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3082668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558705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403474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fld id="{200820E3-5ED8-457B-86D6-4FFF34518290}" type="slidenum">
              <a:rPr lang="en-US" altLang="en-US"/>
              <a:pPr>
                <a:spcBef>
                  <a:spcPct val="0"/>
                </a:spcBef>
                <a:buClr>
                  <a:srgbClr val="000000"/>
                </a:buClr>
                <a:buFont typeface="Arial" panose="020B0604020202020204" pitchFamily="34" charset="0"/>
                <a:buNone/>
              </a:pPr>
              <a:t>19</a:t>
            </a:fld>
            <a:endParaRPr lang="en-US" altLang="en-US" dirty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en-US" b="1" dirty="0">
              <a:latin typeface="Cambria" panose="02040503050406030204" pitchFamily="18" charset="0"/>
            </a:endParaRPr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027348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4142962" y="9119325"/>
            <a:ext cx="3170583" cy="48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572" tIns="49177" rIns="94572" bIns="49177" anchor="b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tabLst>
                <a:tab pos="0" algn="l"/>
                <a:tab pos="927100" algn="l"/>
                <a:tab pos="1854200" algn="l"/>
                <a:tab pos="2782888" algn="l"/>
                <a:tab pos="3709988" algn="l"/>
                <a:tab pos="4638675" algn="l"/>
                <a:tab pos="5565775" algn="l"/>
                <a:tab pos="6492875" algn="l"/>
                <a:tab pos="7421563" algn="l"/>
                <a:tab pos="8348663" algn="l"/>
                <a:tab pos="9277350" algn="l"/>
                <a:tab pos="1020445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32946A"/>
              </a:buClr>
              <a:buSzPct val="70000"/>
              <a:buFont typeface="Wingdings" panose="05000000000000000000" pitchFamily="2" charset="2"/>
              <a:buChar char="n"/>
              <a:tabLst>
                <a:tab pos="0" algn="l"/>
                <a:tab pos="927100" algn="l"/>
                <a:tab pos="1854200" algn="l"/>
                <a:tab pos="2782888" algn="l"/>
                <a:tab pos="3709988" algn="l"/>
                <a:tab pos="4638675" algn="l"/>
                <a:tab pos="5565775" algn="l"/>
                <a:tab pos="6492875" algn="l"/>
                <a:tab pos="7421563" algn="l"/>
                <a:tab pos="8348663" algn="l"/>
                <a:tab pos="9277350" algn="l"/>
                <a:tab pos="1020445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2D2DB9"/>
              </a:buClr>
              <a:buSzPct val="70000"/>
              <a:buFont typeface="Wingdings" panose="05000000000000000000" pitchFamily="2" charset="2"/>
              <a:buChar char="®"/>
              <a:tabLst>
                <a:tab pos="0" algn="l"/>
                <a:tab pos="927100" algn="l"/>
                <a:tab pos="1854200" algn="l"/>
                <a:tab pos="2782888" algn="l"/>
                <a:tab pos="3709988" algn="l"/>
                <a:tab pos="4638675" algn="l"/>
                <a:tab pos="5565775" algn="l"/>
                <a:tab pos="6492875" algn="l"/>
                <a:tab pos="7421563" algn="l"/>
                <a:tab pos="8348663" algn="l"/>
                <a:tab pos="9277350" algn="l"/>
                <a:tab pos="1020445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27100" algn="l"/>
                <a:tab pos="1854200" algn="l"/>
                <a:tab pos="2782888" algn="l"/>
                <a:tab pos="3709988" algn="l"/>
                <a:tab pos="4638675" algn="l"/>
                <a:tab pos="5565775" algn="l"/>
                <a:tab pos="6492875" algn="l"/>
                <a:tab pos="7421563" algn="l"/>
                <a:tab pos="8348663" algn="l"/>
                <a:tab pos="9277350" algn="l"/>
                <a:tab pos="1020445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27100" algn="l"/>
                <a:tab pos="1854200" algn="l"/>
                <a:tab pos="2782888" algn="l"/>
                <a:tab pos="3709988" algn="l"/>
                <a:tab pos="4638675" algn="l"/>
                <a:tab pos="5565775" algn="l"/>
                <a:tab pos="6492875" algn="l"/>
                <a:tab pos="7421563" algn="l"/>
                <a:tab pos="8348663" algn="l"/>
                <a:tab pos="9277350" algn="l"/>
                <a:tab pos="1020445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27100" algn="l"/>
                <a:tab pos="1854200" algn="l"/>
                <a:tab pos="2782888" algn="l"/>
                <a:tab pos="3709988" algn="l"/>
                <a:tab pos="4638675" algn="l"/>
                <a:tab pos="5565775" algn="l"/>
                <a:tab pos="6492875" algn="l"/>
                <a:tab pos="7421563" algn="l"/>
                <a:tab pos="8348663" algn="l"/>
                <a:tab pos="9277350" algn="l"/>
                <a:tab pos="1020445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27100" algn="l"/>
                <a:tab pos="1854200" algn="l"/>
                <a:tab pos="2782888" algn="l"/>
                <a:tab pos="3709988" algn="l"/>
                <a:tab pos="4638675" algn="l"/>
                <a:tab pos="5565775" algn="l"/>
                <a:tab pos="6492875" algn="l"/>
                <a:tab pos="7421563" algn="l"/>
                <a:tab pos="8348663" algn="l"/>
                <a:tab pos="9277350" algn="l"/>
                <a:tab pos="1020445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27100" algn="l"/>
                <a:tab pos="1854200" algn="l"/>
                <a:tab pos="2782888" algn="l"/>
                <a:tab pos="3709988" algn="l"/>
                <a:tab pos="4638675" algn="l"/>
                <a:tab pos="5565775" algn="l"/>
                <a:tab pos="6492875" algn="l"/>
                <a:tab pos="7421563" algn="l"/>
                <a:tab pos="8348663" algn="l"/>
                <a:tab pos="9277350" algn="l"/>
                <a:tab pos="1020445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27100" algn="l"/>
                <a:tab pos="1854200" algn="l"/>
                <a:tab pos="2782888" algn="l"/>
                <a:tab pos="3709988" algn="l"/>
                <a:tab pos="4638675" algn="l"/>
                <a:tab pos="5565775" algn="l"/>
                <a:tab pos="6492875" algn="l"/>
                <a:tab pos="7421563" algn="l"/>
                <a:tab pos="8348663" algn="l"/>
                <a:tab pos="9277350" algn="l"/>
                <a:tab pos="1020445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Font typeface="Verdana" panose="020B0604030504040204" pitchFamily="34" charset="0"/>
              <a:buNone/>
            </a:pPr>
            <a:fld id="{095A01E1-9D2C-47B8-BCFB-35C3531CC8CA}" type="slidenum">
              <a:rPr lang="en-GB" altLang="en-US"/>
              <a:pPr algn="r" eaLnBrk="1" hangingPunct="1">
                <a:lnSpc>
                  <a:spcPct val="93000"/>
                </a:lnSpc>
                <a:spcBef>
                  <a:spcPct val="0"/>
                </a:spcBef>
                <a:buClr>
                  <a:srgbClr val="000000"/>
                </a:buClr>
                <a:buFont typeface="Verdana" panose="020B0604030504040204" pitchFamily="34" charset="0"/>
                <a:buNone/>
              </a:pPr>
              <a:t>2</a:t>
            </a:fld>
            <a:endParaRPr lang="en-GB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In-Scope Adjustments to Income</a:t>
            </a:r>
            <a:endParaRPr lang="en-US" altLang="en-US" dirty="0">
              <a:latin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2281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dirty="0"/>
              <a:t>Modified orders</a:t>
            </a:r>
            <a:r>
              <a:rPr lang="en-US" b="1" baseline="0" dirty="0"/>
              <a:t> will apply new law IF stated in the modification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C7C1F54D-9D18-1946-9E2F-18E947461C7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04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dirty="0"/>
              <a:t>Modified orders</a:t>
            </a:r>
            <a:r>
              <a:rPr lang="en-US" b="1" baseline="0" dirty="0"/>
              <a:t> will apply new law if stated in the modification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C7C1F54D-9D18-1946-9E2F-18E947461C7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4219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/>
          <p:cNvSpPr>
            <a:spLocks noGrp="1" noChangeArrowheads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</p:spPr>
        <p:txBody>
          <a:bodyPr/>
          <a:lstStyle>
            <a:lvl1pPr defTabSz="482648">
              <a:spcBef>
                <a:spcPct val="30000"/>
              </a:spcBef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68601" indent="-295871" defTabSz="482648">
              <a:spcBef>
                <a:spcPct val="30000"/>
              </a:spcBef>
              <a:buClr>
                <a:srgbClr val="32946A"/>
              </a:buClr>
              <a:buSzPct val="70000"/>
              <a:buFont typeface="Wingdings" panose="05000000000000000000" pitchFamily="2" charset="2"/>
              <a:buChar char="n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83480" indent="-236366" defTabSz="482648">
              <a:spcBef>
                <a:spcPct val="30000"/>
              </a:spcBef>
              <a:buClr>
                <a:srgbClr val="2D2DB9"/>
              </a:buClr>
              <a:buSzPct val="70000"/>
              <a:buFont typeface="Wingdings" panose="05000000000000000000" pitchFamily="2" charset="2"/>
              <a:buChar char="®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56211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130595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60663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3082668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558705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403474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fld id="{B365ED2D-F95E-4ED3-B4B3-BFE8EDF24C50}" type="slidenum">
              <a:rPr lang="en-US" altLang="en-US"/>
              <a:pPr>
                <a:spcBef>
                  <a:spcPct val="0"/>
                </a:spcBef>
                <a:buClr>
                  <a:srgbClr val="000000"/>
                </a:buClr>
                <a:buFont typeface="Arial" panose="020B0604020202020204" pitchFamily="34" charset="0"/>
                <a:buNone/>
              </a:pPr>
              <a:t>22</a:t>
            </a:fld>
            <a:endParaRPr lang="en-US" altLang="en-US" dirty="0"/>
          </a:p>
        </p:txBody>
      </p:sp>
      <p:sp>
        <p:nvSpPr>
          <p:cNvPr id="33796" name="Text Box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482"/>
              </a:spcBef>
              <a:tabLst>
                <a:tab pos="0" algn="l"/>
                <a:tab pos="479342" algn="l"/>
                <a:tab pos="958685" algn="l"/>
                <a:tab pos="1439681" algn="l"/>
                <a:tab pos="1919023" algn="l"/>
                <a:tab pos="2401671" algn="l"/>
                <a:tab pos="2881014" algn="l"/>
                <a:tab pos="3362009" algn="l"/>
                <a:tab pos="3841351" algn="l"/>
                <a:tab pos="4322347" algn="l"/>
                <a:tab pos="4803342" algn="l"/>
                <a:tab pos="5282684" algn="l"/>
                <a:tab pos="5763680" algn="l"/>
                <a:tab pos="6243023" algn="l"/>
                <a:tab pos="6724018" algn="l"/>
                <a:tab pos="7205013" algn="l"/>
                <a:tab pos="7686008" algn="l"/>
                <a:tab pos="8165351" algn="l"/>
                <a:tab pos="8646347" algn="l"/>
                <a:tab pos="9125689" algn="l"/>
                <a:tab pos="9608337" algn="l"/>
              </a:tabLst>
            </a:pPr>
            <a:endParaRPr lang="en-US" altLang="en-US" dirty="0">
              <a:ea typeface="MS Gothic" panose="020B0609070205080204" pitchFamily="49" charset="-128"/>
            </a:endParaRPr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2409411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/>
          <p:cNvSpPr>
            <a:spLocks noGrp="1" noChangeArrowheads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</p:spPr>
        <p:txBody>
          <a:bodyPr/>
          <a:lstStyle>
            <a:lvl1pPr defTabSz="482648">
              <a:spcBef>
                <a:spcPct val="30000"/>
              </a:spcBef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68601" indent="-295871" defTabSz="482648">
              <a:spcBef>
                <a:spcPct val="30000"/>
              </a:spcBef>
              <a:buClr>
                <a:srgbClr val="32946A"/>
              </a:buClr>
              <a:buSzPct val="70000"/>
              <a:buFont typeface="Wingdings" panose="05000000000000000000" pitchFamily="2" charset="2"/>
              <a:buChar char="n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83480" indent="-236366" defTabSz="482648">
              <a:spcBef>
                <a:spcPct val="30000"/>
              </a:spcBef>
              <a:buClr>
                <a:srgbClr val="2D2DB9"/>
              </a:buClr>
              <a:buSzPct val="70000"/>
              <a:buFont typeface="Wingdings" panose="05000000000000000000" pitchFamily="2" charset="2"/>
              <a:buChar char="®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56211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130595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60663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3082668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558705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403474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fld id="{B365ED2D-F95E-4ED3-B4B3-BFE8EDF24C50}" type="slidenum">
              <a:rPr lang="en-US" altLang="en-US"/>
              <a:pPr>
                <a:spcBef>
                  <a:spcPct val="0"/>
                </a:spcBef>
                <a:buClr>
                  <a:srgbClr val="000000"/>
                </a:buClr>
                <a:buFont typeface="Arial" panose="020B0604020202020204" pitchFamily="34" charset="0"/>
                <a:buNone/>
              </a:pPr>
              <a:t>23</a:t>
            </a:fld>
            <a:endParaRPr lang="en-US" altLang="en-US" dirty="0"/>
          </a:p>
        </p:txBody>
      </p:sp>
      <p:sp>
        <p:nvSpPr>
          <p:cNvPr id="33796" name="Text Box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482"/>
              </a:spcBef>
              <a:tabLst>
                <a:tab pos="0" algn="l"/>
                <a:tab pos="479342" algn="l"/>
                <a:tab pos="958685" algn="l"/>
                <a:tab pos="1439681" algn="l"/>
                <a:tab pos="1919023" algn="l"/>
                <a:tab pos="2401671" algn="l"/>
                <a:tab pos="2881014" algn="l"/>
                <a:tab pos="3362009" algn="l"/>
                <a:tab pos="3841351" algn="l"/>
                <a:tab pos="4322347" algn="l"/>
                <a:tab pos="4803342" algn="l"/>
                <a:tab pos="5282684" algn="l"/>
                <a:tab pos="5763680" algn="l"/>
                <a:tab pos="6243023" algn="l"/>
                <a:tab pos="6724018" algn="l"/>
                <a:tab pos="7205013" algn="l"/>
                <a:tab pos="7686008" algn="l"/>
                <a:tab pos="8165351" algn="l"/>
                <a:tab pos="8646347" algn="l"/>
                <a:tab pos="9125689" algn="l"/>
                <a:tab pos="9608337" algn="l"/>
              </a:tabLst>
            </a:pPr>
            <a:r>
              <a:rPr lang="en-US" altLang="en-US" dirty="0">
                <a:ea typeface="MS Gothic" panose="020B0609070205080204" pitchFamily="49" charset="-128"/>
              </a:rPr>
              <a:t>New</a:t>
            </a:r>
            <a:r>
              <a:rPr lang="en-US" altLang="en-US" baseline="0" dirty="0">
                <a:ea typeface="MS Gothic" panose="020B0609070205080204" pitchFamily="49" charset="-128"/>
              </a:rPr>
              <a:t> a</a:t>
            </a:r>
            <a:r>
              <a:rPr lang="en-US" altLang="en-US" dirty="0">
                <a:ea typeface="MS Gothic" panose="020B0609070205080204" pitchFamily="49" charset="-128"/>
              </a:rPr>
              <a:t>limony orders in 2019 not</a:t>
            </a:r>
            <a:r>
              <a:rPr lang="en-US" altLang="en-US" baseline="0" dirty="0">
                <a:ea typeface="MS Gothic" panose="020B0609070205080204" pitchFamily="49" charset="-128"/>
              </a:rPr>
              <a:t> eligible IRA compensation</a:t>
            </a:r>
            <a:endParaRPr lang="en-US" altLang="en-US" dirty="0">
              <a:ea typeface="MS Gothic" panose="020B0609070205080204" pitchFamily="49" charset="-128"/>
            </a:endParaRPr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136778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</p:spPr>
        <p:txBody>
          <a:bodyPr/>
          <a:lstStyle>
            <a:lvl1pPr defTabSz="482648">
              <a:spcBef>
                <a:spcPct val="30000"/>
              </a:spcBef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68601" indent="-295871" defTabSz="482648">
              <a:spcBef>
                <a:spcPct val="30000"/>
              </a:spcBef>
              <a:buClr>
                <a:srgbClr val="32946A"/>
              </a:buClr>
              <a:buSzPct val="70000"/>
              <a:buFont typeface="Wingdings" panose="05000000000000000000" pitchFamily="2" charset="2"/>
              <a:buChar char="n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83480" indent="-236366" defTabSz="482648">
              <a:spcBef>
                <a:spcPct val="30000"/>
              </a:spcBef>
              <a:buClr>
                <a:srgbClr val="2D2DB9"/>
              </a:buClr>
              <a:buSzPct val="70000"/>
              <a:buFont typeface="Wingdings" panose="05000000000000000000" pitchFamily="2" charset="2"/>
              <a:buChar char="®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56211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130595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60663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3082668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558705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403474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fld id="{416D8E70-9551-4CCE-BDD2-8C17CB05D1B4}" type="slidenum">
              <a:rPr lang="en-US" altLang="en-US"/>
              <a:pPr>
                <a:spcBef>
                  <a:spcPct val="0"/>
                </a:spcBef>
                <a:buClr>
                  <a:srgbClr val="000000"/>
                </a:buClr>
                <a:buFont typeface="Arial" panose="020B0604020202020204" pitchFamily="34" charset="0"/>
                <a:buNone/>
              </a:pPr>
              <a:t>24</a:t>
            </a:fld>
            <a:endParaRPr lang="en-US" altLang="en-US" dirty="0"/>
          </a:p>
        </p:txBody>
      </p:sp>
      <p:sp>
        <p:nvSpPr>
          <p:cNvPr id="35844" name="Text Box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482"/>
              </a:spcBef>
              <a:tabLst>
                <a:tab pos="0" algn="l"/>
                <a:tab pos="479342" algn="l"/>
                <a:tab pos="958685" algn="l"/>
                <a:tab pos="1439681" algn="l"/>
                <a:tab pos="1919023" algn="l"/>
                <a:tab pos="2401671" algn="l"/>
                <a:tab pos="2881014" algn="l"/>
                <a:tab pos="3362009" algn="l"/>
                <a:tab pos="3841351" algn="l"/>
                <a:tab pos="4322347" algn="l"/>
                <a:tab pos="4803342" algn="l"/>
                <a:tab pos="5282684" algn="l"/>
                <a:tab pos="5763680" algn="l"/>
                <a:tab pos="6243023" algn="l"/>
                <a:tab pos="6724018" algn="l"/>
                <a:tab pos="7205013" algn="l"/>
                <a:tab pos="7686008" algn="l"/>
                <a:tab pos="8165351" algn="l"/>
                <a:tab pos="8646347" algn="l"/>
                <a:tab pos="9125689" algn="l"/>
                <a:tab pos="9608337" algn="l"/>
              </a:tabLst>
            </a:pPr>
            <a:r>
              <a:rPr lang="en-US" altLang="en-US" dirty="0">
                <a:ea typeface="MS Gothic" panose="020B0609070205080204" pitchFamily="49" charset="-128"/>
              </a:rPr>
              <a:t>MyRA arrangements no longer available</a:t>
            </a:r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8045858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/>
          <p:cNvSpPr>
            <a:spLocks noGrp="1" noChangeArrowheads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</p:spPr>
        <p:txBody>
          <a:bodyPr/>
          <a:lstStyle>
            <a:lvl1pPr defTabSz="482648">
              <a:spcBef>
                <a:spcPct val="30000"/>
              </a:spcBef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68601" indent="-295871" defTabSz="482648">
              <a:spcBef>
                <a:spcPct val="30000"/>
              </a:spcBef>
              <a:buClr>
                <a:srgbClr val="32946A"/>
              </a:buClr>
              <a:buSzPct val="70000"/>
              <a:buFont typeface="Wingdings" panose="05000000000000000000" pitchFamily="2" charset="2"/>
              <a:buChar char="n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83480" indent="-236366" defTabSz="482648">
              <a:spcBef>
                <a:spcPct val="30000"/>
              </a:spcBef>
              <a:buClr>
                <a:srgbClr val="2D2DB9"/>
              </a:buClr>
              <a:buSzPct val="70000"/>
              <a:buFont typeface="Wingdings" panose="05000000000000000000" pitchFamily="2" charset="2"/>
              <a:buChar char="®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56211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130595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60663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3082668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558705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403474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fld id="{B365ED2D-F95E-4ED3-B4B3-BFE8EDF24C50}" type="slidenum">
              <a:rPr lang="en-US" altLang="en-US"/>
              <a:pPr>
                <a:spcBef>
                  <a:spcPct val="0"/>
                </a:spcBef>
                <a:buClr>
                  <a:srgbClr val="000000"/>
                </a:buClr>
                <a:buFont typeface="Arial" panose="020B0604020202020204" pitchFamily="34" charset="0"/>
                <a:buNone/>
              </a:pPr>
              <a:t>25</a:t>
            </a:fld>
            <a:endParaRPr lang="en-US" altLang="en-US" dirty="0"/>
          </a:p>
        </p:txBody>
      </p:sp>
      <p:sp>
        <p:nvSpPr>
          <p:cNvPr id="33796" name="Text Box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482"/>
              </a:spcBef>
              <a:tabLst>
                <a:tab pos="0" algn="l"/>
                <a:tab pos="479342" algn="l"/>
                <a:tab pos="958685" algn="l"/>
                <a:tab pos="1439681" algn="l"/>
                <a:tab pos="1919023" algn="l"/>
                <a:tab pos="2401671" algn="l"/>
                <a:tab pos="2881014" algn="l"/>
                <a:tab pos="3362009" algn="l"/>
                <a:tab pos="3841351" algn="l"/>
                <a:tab pos="4322347" algn="l"/>
                <a:tab pos="4803342" algn="l"/>
                <a:tab pos="5282684" algn="l"/>
                <a:tab pos="5763680" algn="l"/>
                <a:tab pos="6243023" algn="l"/>
                <a:tab pos="6724018" algn="l"/>
                <a:tab pos="7205013" algn="l"/>
                <a:tab pos="7686008" algn="l"/>
                <a:tab pos="8165351" algn="l"/>
                <a:tab pos="8646347" algn="l"/>
                <a:tab pos="9125689" algn="l"/>
                <a:tab pos="9608337" algn="l"/>
              </a:tabLst>
            </a:pPr>
            <a:endParaRPr lang="en-US" altLang="en-US" dirty="0">
              <a:ea typeface="MS Gothic" panose="020B0609070205080204" pitchFamily="49" charset="-128"/>
            </a:endParaRPr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8004328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9C3DB1EB-5C66-47CC-8DB1-599A7183D03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6106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Very important to advise taxpayers to keep track of 8606. If lost, basis in</a:t>
            </a:r>
            <a:r>
              <a:rPr lang="en-US" baseline="0" dirty="0"/>
              <a:t> traditional IRA lost and IRA becomes fully taxable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CF07F8E-1CD9-4420-A0F6-18114577D57D}" type="slidenum">
              <a:rPr lang="en-GB" altLang="en-US" smtClean="0"/>
              <a:pPr>
                <a:defRPr/>
              </a:pPr>
              <a:t>27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1255267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</p:spPr>
        <p:txBody>
          <a:bodyPr/>
          <a:lstStyle>
            <a:lvl1pPr defTabSz="482648">
              <a:spcBef>
                <a:spcPct val="30000"/>
              </a:spcBef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68601" indent="-295871" defTabSz="482648">
              <a:spcBef>
                <a:spcPct val="30000"/>
              </a:spcBef>
              <a:buClr>
                <a:srgbClr val="32946A"/>
              </a:buClr>
              <a:buSzPct val="70000"/>
              <a:buFont typeface="Wingdings" panose="05000000000000000000" pitchFamily="2" charset="2"/>
              <a:buChar char="n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83480" indent="-236366" defTabSz="482648">
              <a:spcBef>
                <a:spcPct val="30000"/>
              </a:spcBef>
              <a:buClr>
                <a:srgbClr val="2D2DB9"/>
              </a:buClr>
              <a:buSzPct val="70000"/>
              <a:buFont typeface="Wingdings" panose="05000000000000000000" pitchFamily="2" charset="2"/>
              <a:buChar char="®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56211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130595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60663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3082668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558705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403474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fld id="{416D8E70-9551-4CCE-BDD2-8C17CB05D1B4}" type="slidenum">
              <a:rPr lang="en-US" altLang="en-US"/>
              <a:pPr>
                <a:spcBef>
                  <a:spcPct val="0"/>
                </a:spcBef>
                <a:buClr>
                  <a:srgbClr val="000000"/>
                </a:buClr>
                <a:buFont typeface="Arial" panose="020B0604020202020204" pitchFamily="34" charset="0"/>
                <a:buNone/>
              </a:pPr>
              <a:t>28</a:t>
            </a:fld>
            <a:endParaRPr lang="en-US" altLang="en-US" dirty="0"/>
          </a:p>
        </p:txBody>
      </p:sp>
      <p:sp>
        <p:nvSpPr>
          <p:cNvPr id="35844" name="Text Box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482"/>
              </a:spcBef>
              <a:tabLst>
                <a:tab pos="0" algn="l"/>
                <a:tab pos="479342" algn="l"/>
                <a:tab pos="958685" algn="l"/>
                <a:tab pos="1439681" algn="l"/>
                <a:tab pos="1919023" algn="l"/>
                <a:tab pos="2401671" algn="l"/>
                <a:tab pos="2881014" algn="l"/>
                <a:tab pos="3362009" algn="l"/>
                <a:tab pos="3841351" algn="l"/>
                <a:tab pos="4322347" algn="l"/>
                <a:tab pos="4803342" algn="l"/>
                <a:tab pos="5282684" algn="l"/>
                <a:tab pos="5763680" algn="l"/>
                <a:tab pos="6243023" algn="l"/>
                <a:tab pos="6724018" algn="l"/>
                <a:tab pos="7205013" algn="l"/>
                <a:tab pos="7686008" algn="l"/>
                <a:tab pos="8165351" algn="l"/>
                <a:tab pos="8646347" algn="l"/>
                <a:tab pos="9125689" algn="l"/>
                <a:tab pos="9608337" algn="l"/>
              </a:tabLst>
            </a:pPr>
            <a:r>
              <a:rPr lang="en-US" altLang="en-US" dirty="0">
                <a:ea typeface="MS Gothic" panose="020B0609070205080204" pitchFamily="49" charset="-128"/>
              </a:rPr>
              <a:t>If taxpayer</a:t>
            </a:r>
            <a:r>
              <a:rPr lang="en-US" altLang="en-US" baseline="0" dirty="0">
                <a:ea typeface="MS Gothic" panose="020B0609070205080204" pitchFamily="49" charset="-128"/>
              </a:rPr>
              <a:t> makes contribution in 2019 be sure to indicate whether contribution is for 2018 or 2019.</a:t>
            </a:r>
            <a:endParaRPr lang="en-US" altLang="en-US" dirty="0">
              <a:ea typeface="MS Gothic" panose="020B0609070205080204" pitchFamily="49" charset="-128"/>
            </a:endParaRPr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9721297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0013" y="1143000"/>
            <a:ext cx="4117975" cy="30876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Cambria" panose="02040503050406030204" pitchFamily="18" charset="0"/>
              </a:rPr>
              <a:t>Advise taxpayers</a:t>
            </a:r>
            <a:r>
              <a:rPr lang="en-US" altLang="en-US" baseline="0" dirty="0">
                <a:latin typeface="Cambria" panose="02040503050406030204" pitchFamily="18" charset="0"/>
              </a:rPr>
              <a:t> to keep record of all Roth contributions (basis in Roth) in case of early distributions</a:t>
            </a:r>
            <a:endParaRPr lang="en-US" alt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335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4142962" y="9119325"/>
            <a:ext cx="3170583" cy="48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085" tIns="48043" rIns="96085" bIns="48043" anchor="b"/>
          <a:lstStyle>
            <a:lvl1pPr defTabSz="927100">
              <a:spcBef>
                <a:spcPct val="30000"/>
              </a:spcBef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 defTabSz="927100">
              <a:spcBef>
                <a:spcPct val="30000"/>
              </a:spcBef>
              <a:buClr>
                <a:srgbClr val="32946A"/>
              </a:buClr>
              <a:buSzPct val="70000"/>
              <a:buFont typeface="Wingdings" panose="05000000000000000000" pitchFamily="2" charset="2"/>
              <a:buChar char="n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 defTabSz="927100">
              <a:spcBef>
                <a:spcPct val="30000"/>
              </a:spcBef>
              <a:buClr>
                <a:srgbClr val="2D2DB9"/>
              </a:buClr>
              <a:buSzPct val="70000"/>
              <a:buFont typeface="Wingdings" panose="05000000000000000000" pitchFamily="2" charset="2"/>
              <a:buChar char="®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 defTabSz="927100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 defTabSz="927100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1000"/>
              </a:lnSpc>
              <a:spcBef>
                <a:spcPct val="0"/>
              </a:spcBef>
              <a:buClrTx/>
              <a:buSzTx/>
              <a:buFont typeface="Verdana" panose="020B0604030504040204" pitchFamily="34" charset="0"/>
              <a:buNone/>
            </a:pPr>
            <a:fld id="{05AA040D-924F-41BF-A7BC-8E33687DFDC7}" type="slidenum">
              <a:rPr lang="en-US" altLang="en-US">
                <a:solidFill>
                  <a:schemeClr val="tx1"/>
                </a:solidFill>
              </a:rPr>
              <a:pPr algn="r" eaLnBrk="1" hangingPunct="1">
                <a:lnSpc>
                  <a:spcPct val="101000"/>
                </a:lnSpc>
                <a:spcBef>
                  <a:spcPct val="0"/>
                </a:spcBef>
                <a:buClrTx/>
                <a:buSzTx/>
                <a:buFont typeface="Verdana" panose="020B0604030504040204" pitchFamily="34" charset="0"/>
                <a:buNone/>
              </a:pPr>
              <a:t>3</a:t>
            </a:fld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085" tIns="48043" rIns="96085" bIns="48043" numCol="1" anchor="t" anchorCtr="0" compatLnSpc="1">
            <a:prstTxWarp prst="textNoShape">
              <a:avLst/>
            </a:prstTxWarp>
          </a:bodyPr>
          <a:lstStyle/>
          <a:p>
            <a:pPr defTabSz="958685" eaLnBrk="1" hangingPunct="1"/>
            <a:endParaRPr lang="en-US" alt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91731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0013" y="1143000"/>
            <a:ext cx="4117975" cy="30876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altLang="en-US" dirty="0">
                <a:latin typeface="Cambria" panose="02040503050406030204" pitchFamily="18" charset="0"/>
              </a:rPr>
              <a:t>Whether employer</a:t>
            </a:r>
            <a:r>
              <a:rPr lang="en-US" altLang="en-US" baseline="0" dirty="0">
                <a:latin typeface="Cambria" panose="02040503050406030204" pitchFamily="18" charset="0"/>
              </a:rPr>
              <a:t> plan participant or not is  irrelevant</a:t>
            </a:r>
            <a:endParaRPr lang="en-US" alt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65944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0013" y="1143000"/>
            <a:ext cx="4117975" cy="30876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16302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0013" y="1143000"/>
            <a:ext cx="4117975" cy="30876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34238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8"/>
          <p:cNvSpPr>
            <a:spLocks noGrp="1" noChangeArrowheads="1"/>
          </p:cNvSpPr>
          <p:nvPr>
            <p:ph type="sldNum" sz="quarter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  <a:noFill/>
        </p:spPr>
        <p:txBody>
          <a:bodyPr/>
          <a:lstStyle>
            <a:lvl1pPr defTabSz="482648">
              <a:spcBef>
                <a:spcPct val="30000"/>
              </a:spcBef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68601" indent="-295871" defTabSz="482648">
              <a:spcBef>
                <a:spcPct val="30000"/>
              </a:spcBef>
              <a:buClr>
                <a:srgbClr val="32946A"/>
              </a:buClr>
              <a:buSzPct val="70000"/>
              <a:buFont typeface="Wingdings" panose="05000000000000000000" pitchFamily="2" charset="2"/>
              <a:buChar char="n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83480" indent="-236366" defTabSz="482648">
              <a:spcBef>
                <a:spcPct val="30000"/>
              </a:spcBef>
              <a:buClr>
                <a:srgbClr val="2D2DB9"/>
              </a:buClr>
              <a:buSzPct val="70000"/>
              <a:buFont typeface="Wingdings" panose="05000000000000000000" pitchFamily="2" charset="2"/>
              <a:buChar char="®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56211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130595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60663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3082668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558705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403474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fld id="{2DF31435-61B1-4DA8-A241-0A5E0DA18B93}" type="slidenum">
              <a:rPr lang="en-US" altLang="en-US"/>
              <a:pPr>
                <a:spcBef>
                  <a:spcPct val="0"/>
                </a:spcBef>
                <a:buClr>
                  <a:srgbClr val="000000"/>
                </a:buClr>
                <a:buFont typeface="Arial" panose="020B0604020202020204" pitchFamily="34" charset="0"/>
                <a:buNone/>
              </a:pPr>
              <a:t>33</a:t>
            </a:fld>
            <a:endParaRPr lang="en-US" altLang="en-US" dirty="0"/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latin typeface="Cambria" panose="02040503050406030204" pitchFamily="18" charset="0"/>
              </a:rPr>
              <a:t>“Reasonable time” not defined by IRS</a:t>
            </a:r>
          </a:p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66348900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8"/>
          <p:cNvSpPr>
            <a:spLocks noGrp="1" noChangeArrowheads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</p:spPr>
        <p:txBody>
          <a:bodyPr/>
          <a:lstStyle>
            <a:lvl1pPr defTabSz="482648">
              <a:spcBef>
                <a:spcPct val="30000"/>
              </a:spcBef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68601" indent="-295871" defTabSz="482648">
              <a:spcBef>
                <a:spcPct val="30000"/>
              </a:spcBef>
              <a:buClr>
                <a:srgbClr val="32946A"/>
              </a:buClr>
              <a:buSzPct val="70000"/>
              <a:buFont typeface="Wingdings" panose="05000000000000000000" pitchFamily="2" charset="2"/>
              <a:buChar char="n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83480" indent="-236366" defTabSz="482648">
              <a:spcBef>
                <a:spcPct val="30000"/>
              </a:spcBef>
              <a:buClr>
                <a:srgbClr val="2D2DB9"/>
              </a:buClr>
              <a:buSzPct val="70000"/>
              <a:buFont typeface="Wingdings" panose="05000000000000000000" pitchFamily="2" charset="2"/>
              <a:buChar char="®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56211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130595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60663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3082668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558705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403474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fld id="{341DDC49-C53E-4DC6-B239-8710211EC585}" type="slidenum">
              <a:rPr lang="en-US" altLang="en-US"/>
              <a:pPr>
                <a:spcBef>
                  <a:spcPct val="0"/>
                </a:spcBef>
                <a:buClr>
                  <a:srgbClr val="000000"/>
                </a:buClr>
                <a:buFont typeface="Arial" panose="020B0604020202020204" pitchFamily="34" charset="0"/>
                <a:buNone/>
              </a:pPr>
              <a:t>34</a:t>
            </a:fld>
            <a:endParaRPr lang="en-US" altLang="en-US" dirty="0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en-US" dirty="0">
              <a:latin typeface="Cambria" panose="02040503050406030204" pitchFamily="18" charset="0"/>
            </a:endParaRPr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12595548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CF07F8E-1CD9-4420-A0F6-18114577D57D}" type="slidenum">
              <a:rPr lang="en-GB" altLang="en-US" smtClean="0"/>
              <a:pPr>
                <a:defRPr/>
              </a:pPr>
              <a:t>35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6902824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9C3DB1EB-5C66-47CC-8DB1-599A7183D036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239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9C3DB1EB-5C66-47CC-8DB1-599A7183D036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62052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9C3DB1EB-5C66-47CC-8DB1-599A7183D036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50100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8"/>
          <p:cNvSpPr>
            <a:spLocks noGrp="1" noChangeArrowheads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</p:spPr>
        <p:txBody>
          <a:bodyPr/>
          <a:lstStyle>
            <a:lvl1pPr defTabSz="482648">
              <a:spcBef>
                <a:spcPct val="30000"/>
              </a:spcBef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68601" indent="-295871" defTabSz="482648">
              <a:spcBef>
                <a:spcPct val="30000"/>
              </a:spcBef>
              <a:buClr>
                <a:srgbClr val="32946A"/>
              </a:buClr>
              <a:buSzPct val="70000"/>
              <a:buFont typeface="Wingdings" panose="05000000000000000000" pitchFamily="2" charset="2"/>
              <a:buChar char="n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83480" indent="-236366" defTabSz="482648">
              <a:spcBef>
                <a:spcPct val="30000"/>
              </a:spcBef>
              <a:buClr>
                <a:srgbClr val="2D2DB9"/>
              </a:buClr>
              <a:buSzPct val="70000"/>
              <a:buFont typeface="Wingdings" panose="05000000000000000000" pitchFamily="2" charset="2"/>
              <a:buChar char="®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56211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130595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60663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3082668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558705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403474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fld id="{85F02401-F08F-4C7E-9BD5-E86B9E013B6A}" type="slidenum">
              <a:rPr lang="en-US" altLang="en-US"/>
              <a:pPr>
                <a:spcBef>
                  <a:spcPct val="0"/>
                </a:spcBef>
                <a:buClr>
                  <a:srgbClr val="000000"/>
                </a:buClr>
                <a:buFont typeface="Arial" panose="020B0604020202020204" pitchFamily="34" charset="0"/>
                <a:buNone/>
              </a:pPr>
              <a:t>39</a:t>
            </a:fld>
            <a:endParaRPr lang="en-US" altLang="en-US" dirty="0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en-US" dirty="0">
              <a:latin typeface="Cambria" panose="02040503050406030204" pitchFamily="18" charset="0"/>
            </a:endParaRPr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046584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14800" y="8991600"/>
            <a:ext cx="2971800" cy="458787"/>
          </a:xfrm>
        </p:spPr>
        <p:txBody>
          <a:bodyPr/>
          <a:lstStyle/>
          <a:p>
            <a:fld id="{9C3DB1EB-5C66-47CC-8DB1-599A7183D0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303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Alimony</a:t>
            </a:r>
            <a:r>
              <a:rPr lang="en-US" baseline="0" dirty="0"/>
              <a:t> deduction</a:t>
            </a:r>
          </a:p>
          <a:p>
            <a:r>
              <a:rPr lang="en-US" baseline="0" dirty="0"/>
              <a:t>IRA contribution/deduction</a:t>
            </a:r>
          </a:p>
          <a:p>
            <a:endParaRPr lang="en-US" baseline="0" dirty="0"/>
          </a:p>
          <a:p>
            <a:r>
              <a:rPr lang="en-US" baseline="0" dirty="0"/>
              <a:t>Educator expense</a:t>
            </a:r>
          </a:p>
          <a:p>
            <a:pPr marL="171450" marR="0" indent="-171450" algn="l" defTabSz="4572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tabLst/>
              <a:defRPr/>
            </a:pPr>
            <a:r>
              <a:rPr lang="en-US" baseline="0" dirty="0"/>
              <a:t>Student loan interest deduction</a:t>
            </a:r>
          </a:p>
          <a:p>
            <a:pPr marL="171450" marR="0" indent="-171450" algn="l" defTabSz="4572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tabLst/>
              <a:defRPr/>
            </a:pPr>
            <a:r>
              <a:rPr lang="en-US" baseline="0" dirty="0"/>
              <a:t>HSA deduction (HSA certification)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CF07F8E-1CD9-4420-A0F6-18114577D57D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192479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Grp="1" noChangeArrowheads="1"/>
          </p:cNvSpPr>
          <p:nvPr>
            <p:ph type="sldNum" sz="quarter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  <a:noFill/>
        </p:spPr>
        <p:txBody>
          <a:bodyPr/>
          <a:lstStyle>
            <a:lvl1pPr defTabSz="482648">
              <a:spcBef>
                <a:spcPct val="30000"/>
              </a:spcBef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68601" indent="-295871" defTabSz="482648">
              <a:spcBef>
                <a:spcPct val="30000"/>
              </a:spcBef>
              <a:buClr>
                <a:srgbClr val="32946A"/>
              </a:buClr>
              <a:buSzPct val="70000"/>
              <a:buFont typeface="Wingdings" panose="05000000000000000000" pitchFamily="2" charset="2"/>
              <a:buChar char="n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83480" indent="-236366" defTabSz="482648">
              <a:spcBef>
                <a:spcPct val="30000"/>
              </a:spcBef>
              <a:buClr>
                <a:srgbClr val="2D2DB9"/>
              </a:buClr>
              <a:buSzPct val="70000"/>
              <a:buFont typeface="Wingdings" panose="05000000000000000000" pitchFamily="2" charset="2"/>
              <a:buChar char="®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56211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130595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60663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3082668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558705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403474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fld id="{458162B7-360F-4F2C-BC5D-95ECB8032A52}" type="slidenum">
              <a:rPr lang="en-US" altLang="en-US"/>
              <a:pPr>
                <a:spcBef>
                  <a:spcPct val="0"/>
                </a:spcBef>
                <a:buClr>
                  <a:srgbClr val="000000"/>
                </a:buClr>
                <a:buFont typeface="Arial" panose="020B0604020202020204" pitchFamily="34" charset="0"/>
                <a:buNone/>
              </a:pPr>
              <a:t>6</a:t>
            </a:fld>
            <a:endParaRPr lang="en-US" altLang="en-US" dirty="0"/>
          </a:p>
        </p:txBody>
      </p:sp>
      <p:sp>
        <p:nvSpPr>
          <p:cNvPr id="6" name="Notes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0395918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New two military certified counselors</a:t>
            </a:r>
            <a:r>
              <a:rPr lang="en-US" baseline="0" dirty="0"/>
              <a:t> to prepare military return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CF07F8E-1CD9-4420-A0F6-18114577D57D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19646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CF07F8E-1CD9-4420-A0F6-18114577D57D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82215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Grp="1" noChangeArrowheads="1"/>
          </p:cNvSpPr>
          <p:nvPr>
            <p:ph type="sldNum" sz="quarter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  <a:noFill/>
        </p:spPr>
        <p:txBody>
          <a:bodyPr/>
          <a:lstStyle>
            <a:lvl1pPr defTabSz="482648">
              <a:spcBef>
                <a:spcPct val="30000"/>
              </a:spcBef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68601" indent="-295871" defTabSz="482648">
              <a:spcBef>
                <a:spcPct val="30000"/>
              </a:spcBef>
              <a:buClr>
                <a:srgbClr val="32946A"/>
              </a:buClr>
              <a:buSzPct val="70000"/>
              <a:buFont typeface="Wingdings" panose="05000000000000000000" pitchFamily="2" charset="2"/>
              <a:buChar char="n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83480" indent="-236366" defTabSz="482648">
              <a:spcBef>
                <a:spcPct val="30000"/>
              </a:spcBef>
              <a:buClr>
                <a:srgbClr val="2D2DB9"/>
              </a:buClr>
              <a:buSzPct val="70000"/>
              <a:buFont typeface="Wingdings" panose="05000000000000000000" pitchFamily="2" charset="2"/>
              <a:buChar char="®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56211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130595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60663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3082668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558705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403474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fld id="{23748BCD-BF75-439B-B935-9B88D1A81082}" type="slidenum">
              <a:rPr lang="en-US" altLang="en-US"/>
              <a:pPr>
                <a:spcBef>
                  <a:spcPct val="0"/>
                </a:spcBef>
                <a:buClr>
                  <a:srgbClr val="000000"/>
                </a:buClr>
                <a:buFont typeface="Arial" panose="020B0604020202020204" pitchFamily="34" charset="0"/>
                <a:buNone/>
              </a:pPr>
              <a:t>9</a:t>
            </a:fld>
            <a:endParaRPr lang="en-US" altLang="en-US" dirty="0"/>
          </a:p>
        </p:txBody>
      </p:sp>
      <p:sp>
        <p:nvSpPr>
          <p:cNvPr id="4" name="Notes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641398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9144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7" name="Rectangle 6"/>
          <p:cNvSpPr/>
          <p:nvPr/>
        </p:nvSpPr>
        <p:spPr>
          <a:xfrm>
            <a:off x="2" y="1218977"/>
            <a:ext cx="6599583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7377" y="3697342"/>
            <a:ext cx="5224830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257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" y="5056023"/>
            <a:ext cx="6599583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/>
          <p:cNvSpPr/>
          <p:nvPr/>
        </p:nvSpPr>
        <p:spPr>
          <a:xfrm>
            <a:off x="2" y="5056022"/>
            <a:ext cx="6599583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42" y="1875512"/>
            <a:ext cx="5227900" cy="1219200"/>
          </a:xfrm>
        </p:spPr>
        <p:txBody>
          <a:bodyPr>
            <a:noAutofit/>
          </a:bodyPr>
          <a:lstStyle>
            <a:lvl1pPr algn="ctr">
              <a:defRPr sz="24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5"/>
            <a:ext cx="660196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25D16B6-152B-4FDE-BF54-4398ECB142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34A7236-1F7D-4C44-9FB2-218DB8E05C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0BAE30B-22A1-41E6-98B6-04A1B88E0F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90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8" y="2133600"/>
            <a:ext cx="3749040" cy="38696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310" y="2133600"/>
            <a:ext cx="3749040" cy="38696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0CFB07-4D0D-41A4-AD42-0E07DAFA475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79896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962025" y="1754188"/>
            <a:ext cx="3497580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797029" y="1754188"/>
            <a:ext cx="3497580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46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pos="520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1535117"/>
            <a:ext cx="349758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75" b="1"/>
            </a:lvl1pPr>
            <a:lvl2pPr marL="257169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6462" y="1535117"/>
            <a:ext cx="349758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575" b="1"/>
            </a:lvl1pPr>
            <a:lvl2pPr marL="257169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52501" y="2174878"/>
            <a:ext cx="3498056" cy="3779839"/>
          </a:xfrm>
        </p:spPr>
        <p:txBody>
          <a:bodyPr>
            <a:normAutofit/>
          </a:bodyPr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806462" y="2174878"/>
            <a:ext cx="3497580" cy="3779839"/>
          </a:xfrm>
        </p:spPr>
        <p:txBody>
          <a:bodyPr>
            <a:normAutofit/>
          </a:bodyPr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3529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959125" y="1761437"/>
            <a:ext cx="7315200" cy="2221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958850" y="4108451"/>
            <a:ext cx="7315200" cy="17801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3FEE0182-5E6E-47B8-86E9-CC065BBEA7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D13BC5E4-D997-4149-8D6E-66A51B990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FA6B5DDA-0C49-44A9-B553-0066B756A8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0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6920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pos="520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9144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9144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311547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4207" y="6265308"/>
            <a:ext cx="388559" cy="365125"/>
          </a:xfrm>
        </p:spPr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9144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9144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7" name="Rectangle 6"/>
          <p:cNvSpPr/>
          <p:nvPr/>
        </p:nvSpPr>
        <p:spPr>
          <a:xfrm rot="16200000">
            <a:off x="-2980942" y="2962964"/>
            <a:ext cx="6876288" cy="9144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407918" y="2421255"/>
            <a:ext cx="573024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8861" y="6132291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10" name="Rectangle 9"/>
          <p:cNvSpPr/>
          <p:nvPr/>
        </p:nvSpPr>
        <p:spPr>
          <a:xfrm rot="5400000">
            <a:off x="-2493840" y="3390266"/>
            <a:ext cx="6876288" cy="59800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</p:spTree>
    <p:extLst>
      <p:ext uri="{BB962C8B-B14F-4D97-AF65-F5344CB8AC3E}">
        <p14:creationId xmlns:p14="http://schemas.microsoft.com/office/powerpoint/2010/main" val="52821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47B75-102F-4897-A41E-3DF7610E9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B232B2-EE7C-4A1B-BC5F-03285CE66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076F7-3D4D-454D-8424-FDAD28D9D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3F955-D78F-4772-A1DE-BF38DC528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C395E-AA13-4E51-9903-FDDCDED2F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2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458516" indent="-170260">
              <a:defRPr/>
            </a:lvl4pPr>
            <a:lvl5pPr marL="1797844" indent="-170260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3A09A5A-A9C0-4CD2-A868-78EA44F396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0217534-7AEE-4CA5-B103-1415BD776E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8D0076E-6785-4AB7-AF92-E035913FD3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97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341" y="6174261"/>
            <a:ext cx="2361460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959125" y="1761433"/>
            <a:ext cx="731520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9144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4" y="28835"/>
            <a:ext cx="73135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7623" y="431029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341" y="6174261"/>
            <a:ext cx="2361460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07623" y="431029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3" name="Rectangle 12"/>
          <p:cNvSpPr/>
          <p:nvPr/>
        </p:nvSpPr>
        <p:spPr>
          <a:xfrm>
            <a:off x="0" y="1182574"/>
            <a:ext cx="9144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</p:spTree>
    <p:extLst>
      <p:ext uri="{BB962C8B-B14F-4D97-AF65-F5344CB8AC3E}">
        <p14:creationId xmlns:p14="http://schemas.microsoft.com/office/powerpoint/2010/main" val="412009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/>
  <p:txStyles>
    <p:titleStyle>
      <a:lvl1pPr algn="l" defTabSz="257169" rtl="0" eaLnBrk="1" latinLnBrk="0" hangingPunct="1">
        <a:spcBef>
          <a:spcPct val="0"/>
        </a:spcBef>
        <a:buNone/>
        <a:defRPr sz="225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91989" indent="-191989" algn="l" defTabSz="257169" rtl="0" eaLnBrk="1" latinLnBrk="0" hangingPunct="1">
        <a:spcBef>
          <a:spcPts val="1013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90203" algn="l" defTabSz="257169" rtl="0" eaLnBrk="1" latinLnBrk="0" hangingPunct="1">
        <a:spcBef>
          <a:spcPts val="506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803672" indent="-160735" algn="l" defTabSz="257169" rtl="0" eaLnBrk="1" latinLnBrk="0" hangingPunct="1">
        <a:spcBef>
          <a:spcPts val="338"/>
        </a:spcBef>
        <a:buClr>
          <a:srgbClr val="55493F"/>
        </a:buClr>
        <a:buSzPct val="110000"/>
        <a:buFont typeface="Arial"/>
        <a:buChar char="•"/>
        <a:tabLst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090" indent="-128585" algn="l" defTabSz="257169" rtl="0" eaLnBrk="1" latinLnBrk="0" hangingPunct="1">
        <a:spcBef>
          <a:spcPct val="20000"/>
        </a:spcBef>
        <a:buFont typeface="Arial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8" indent="-128585" algn="l" defTabSz="257169" rtl="0" eaLnBrk="1" latinLnBrk="0" hangingPunct="1">
        <a:spcBef>
          <a:spcPct val="20000"/>
        </a:spcBef>
        <a:buFont typeface="Arial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7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8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s.gov/taxtopics/tc452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apps.irs.gov/app/vita/content/globalmedia/teacher/form_1040_adjustments_4012.pdf" TargetMode="External"/><Relationship Id="rId5" Type="http://schemas.openxmlformats.org/officeDocument/2006/relationships/hyperlink" Target="https://taxmap.irs.gov/taxmap/ts0/selfemploymenttax_o_31fa360e.htm" TargetMode="External"/><Relationship Id="rId4" Type="http://schemas.openxmlformats.org/officeDocument/2006/relationships/hyperlink" Target="http://www.irs.gov/taxtopics/tc456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irs.gov/app/vita/content/37/37_01_005.jsp?level=advanced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7377" y="3486151"/>
            <a:ext cx="5224830" cy="978734"/>
          </a:xfrm>
        </p:spPr>
        <p:txBody>
          <a:bodyPr/>
          <a:lstStyle/>
          <a:p>
            <a:r>
              <a:rPr lang="en-US" dirty="0"/>
              <a:t>Pub 4012 – Tab E</a:t>
            </a:r>
          </a:p>
          <a:p>
            <a:r>
              <a:rPr lang="en-US" dirty="0"/>
              <a:t>Pub 4491 –Lesson 18 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Adjustments to Income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DBEED9-F9C1-49B2-92EE-A7721B7D97B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05DB58-45F5-491D-8AB1-93FBE9E557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99DE2C-FAF9-4300-88F3-7024C19FA9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87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974FADDD-0353-45F1-AB55-E763F675BE5A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Self-employed health insurance deduction in scope</a:t>
            </a:r>
          </a:p>
          <a:p>
            <a:pPr lvl="1"/>
            <a:r>
              <a:rPr lang="en-US" dirty="0"/>
              <a:t>2019 and all open years (by amendment)</a:t>
            </a:r>
          </a:p>
          <a:p>
            <a:r>
              <a:rPr lang="en-US" dirty="0"/>
              <a:t>Applies to returns with Schedule C profit</a:t>
            </a:r>
          </a:p>
          <a:p>
            <a:pPr lvl="1"/>
            <a:r>
              <a:rPr lang="en-US" dirty="0"/>
              <a:t>Schedule C loss </a:t>
            </a:r>
            <a:r>
              <a:rPr lang="en-US" b="1" dirty="0"/>
              <a:t>out of scope</a:t>
            </a:r>
          </a:p>
          <a:p>
            <a:r>
              <a:rPr lang="en-US" dirty="0"/>
              <a:t>Return </a:t>
            </a:r>
            <a:r>
              <a:rPr lang="en-US" b="1" dirty="0"/>
              <a:t>out of scope </a:t>
            </a:r>
            <a:r>
              <a:rPr lang="en-US" dirty="0"/>
              <a:t>for taxpayers entitled to premium tax credits (PTC)</a:t>
            </a:r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Self-Employed Health Insurance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FEC42D-F057-44DB-A1F2-FC9DB78B079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523060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974FADDD-0353-45F1-AB55-E763F675BE5A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Includes health insurance coverage for</a:t>
            </a:r>
          </a:p>
          <a:p>
            <a:pPr lvl="1"/>
            <a:r>
              <a:rPr lang="en-US" dirty="0"/>
              <a:t>Taxpayer</a:t>
            </a:r>
          </a:p>
          <a:p>
            <a:pPr lvl="1"/>
            <a:r>
              <a:rPr lang="en-US" dirty="0"/>
              <a:t>Spouse</a:t>
            </a:r>
          </a:p>
          <a:p>
            <a:pPr lvl="1"/>
            <a:r>
              <a:rPr lang="en-US" dirty="0"/>
              <a:t>Dependents</a:t>
            </a:r>
          </a:p>
          <a:p>
            <a:pPr lvl="1"/>
            <a:r>
              <a:rPr lang="en-US" dirty="0"/>
              <a:t>Child under 27 (as of year end) even though not the taxpayer’s dependent</a:t>
            </a:r>
          </a:p>
          <a:p>
            <a:pPr lvl="2"/>
            <a:r>
              <a:rPr lang="en-US" dirty="0"/>
              <a:t>“Child” includes stepchild, adopted child or foster child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Self-Employed Health Insurance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925C2C-1FF4-44B8-ACC7-53CD0A830FC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909022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974FADDD-0353-45F1-AB55-E763F675BE5A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Qualifying insurance includes</a:t>
            </a:r>
          </a:p>
          <a:p>
            <a:pPr lvl="1"/>
            <a:r>
              <a:rPr lang="en-US" dirty="0"/>
              <a:t>Health insurance</a:t>
            </a:r>
          </a:p>
          <a:p>
            <a:pPr lvl="2"/>
            <a:r>
              <a:rPr lang="en-US" dirty="0"/>
              <a:t>Medicare – can be paid by taxpayer or spouse when filing MFJ</a:t>
            </a:r>
          </a:p>
          <a:p>
            <a:pPr lvl="2"/>
            <a:r>
              <a:rPr lang="en-US" dirty="0"/>
              <a:t>Dental, vision, supplemental, limited coverage, etc.</a:t>
            </a:r>
          </a:p>
          <a:p>
            <a:pPr lvl="1"/>
            <a:r>
              <a:rPr lang="en-US" dirty="0"/>
              <a:t>Long-term care (LTC) insurance</a:t>
            </a:r>
          </a:p>
          <a:p>
            <a:pPr marL="255985" lvl="1" indent="-255985">
              <a:spcBef>
                <a:spcPts val="1350"/>
              </a:spcBef>
              <a:buSzPct val="70000"/>
              <a:buFont typeface="Wingdings" panose="05000000000000000000" pitchFamily="2" charset="2"/>
              <a:buChar char=""/>
            </a:pPr>
            <a:r>
              <a:rPr lang="en-US" dirty="0"/>
              <a:t>Health coverage can be in name of the individual (individual can be taxpayer, spouse, dependent, or child) for in-scope returns</a:t>
            </a:r>
          </a:p>
          <a:p>
            <a:pPr lvl="1"/>
            <a:r>
              <a:rPr lang="en-US" dirty="0"/>
              <a:t>Satisfies requirement that it be “established under the trade or business”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Self-Employed Health  Insurance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686550" y="1736127"/>
            <a:ext cx="1657350" cy="32127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b="1" dirty="0"/>
              <a:t>Pub 535 Page 20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E90942-72B7-42E5-B488-031C4DDCA8C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106324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974FADDD-0353-45F1-AB55-E763F675BE5A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b="1" dirty="0"/>
              <a:t>taxpayer (sole proprietor) </a:t>
            </a:r>
            <a:r>
              <a:rPr lang="en-US" dirty="0"/>
              <a:t>cannot be eligible for subsidized coverage</a:t>
            </a:r>
          </a:p>
          <a:p>
            <a:pPr lvl="1"/>
            <a:r>
              <a:rPr lang="en-US" dirty="0"/>
              <a:t>From any employer: own, spouse’s, dependent’s, or child’s</a:t>
            </a:r>
          </a:p>
          <a:p>
            <a:pPr lvl="1"/>
            <a:r>
              <a:rPr lang="en-US" dirty="0"/>
              <a:t>Prior employers do not count</a:t>
            </a:r>
          </a:p>
          <a:p>
            <a:pPr lvl="2"/>
            <a:r>
              <a:rPr lang="en-US" dirty="0"/>
              <a:t>Premiums paid for retiree or COBRA coverage qualify</a:t>
            </a:r>
          </a:p>
          <a:p>
            <a:pPr lvl="2"/>
            <a:r>
              <a:rPr lang="en-US" dirty="0"/>
              <a:t>Reduce for any public safety officer (PSO) exclusion</a:t>
            </a:r>
          </a:p>
          <a:p>
            <a:pPr lvl="2">
              <a:buNone/>
            </a:pPr>
            <a:endParaRPr lang="en-US" dirty="0"/>
          </a:p>
          <a:p>
            <a:pPr lvl="1">
              <a:buFont typeface="Wingdings" charset="2"/>
              <a:buChar char="Ø"/>
            </a:pPr>
            <a:r>
              <a:rPr lang="en-US" dirty="0"/>
              <a:t>Continue on next slide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Subsidized Health Insurance Coverage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3C72C9-DEA4-4B40-B803-1555097705C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888869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974FADDD-0353-45F1-AB55-E763F675BE5A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 lvl="1">
              <a:buFont typeface="Wingdings" charset="2"/>
              <a:buChar char="Ø"/>
            </a:pPr>
            <a:r>
              <a:rPr lang="en-US" dirty="0"/>
              <a:t>Continued from previous slide</a:t>
            </a:r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Test LTC plan separately from other employer health plan offers to determine whether subsidized</a:t>
            </a:r>
          </a:p>
          <a:p>
            <a:pPr lvl="2"/>
            <a:r>
              <a:rPr lang="en-US" dirty="0"/>
              <a:t>E.g. if LTC is not subsidized, claim cost even if taxpayer (sole proprietor) eligible for subsidized medical coverage</a:t>
            </a:r>
          </a:p>
          <a:p>
            <a:r>
              <a:rPr lang="en-US" dirty="0"/>
              <a:t>Spouse (if not a proprietor of the business), dependent, or child’s coverage can be subsidized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Subsidized Health Insurance Coverage (cont.)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F66102-2B83-440F-B326-18B9C4D47FF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713225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974FADDD-0353-45F1-AB55-E763F675BE5A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Maximum self-employed health insurance deduction is limited to net profit shown on Schedule C reduced by self employment tax deduction (1/2 of SE tax)</a:t>
            </a:r>
          </a:p>
          <a:p>
            <a:pPr lvl="1"/>
            <a:r>
              <a:rPr lang="en-US" dirty="0"/>
              <a:t>Not reduced for anything else</a:t>
            </a:r>
          </a:p>
          <a:p>
            <a:r>
              <a:rPr lang="en-US" dirty="0"/>
              <a:t>See NTTC Modified Pub 4012 for TaxSlayer input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Self-Employed Health Insurance Deduction Limit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00850" y="1736127"/>
            <a:ext cx="1543050" cy="32127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b="1" dirty="0"/>
              <a:t>Pub 4012 Tab 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041C64-7045-480A-9644-C34C94B3E28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006850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974FADDD-0353-45F1-AB55-E763F675BE5A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Schedule C profit: $10,000</a:t>
            </a:r>
          </a:p>
          <a:p>
            <a:r>
              <a:rPr lang="en-US" dirty="0"/>
              <a:t>Health premium: $2,500</a:t>
            </a:r>
          </a:p>
          <a:p>
            <a:r>
              <a:rPr lang="en-US" dirty="0"/>
              <a:t>LTC premium: $1,200 (fully allowed based on age)</a:t>
            </a:r>
          </a:p>
          <a:p>
            <a:r>
              <a:rPr lang="en-US" dirty="0"/>
              <a:t>SE tax deduction $706 (1/2 of $1,413)</a:t>
            </a:r>
          </a:p>
          <a:p>
            <a:r>
              <a:rPr lang="en-US" dirty="0"/>
              <a:t>SE health insurance </a:t>
            </a:r>
            <a:r>
              <a:rPr lang="en-US" b="1" dirty="0"/>
              <a:t>deduction limit </a:t>
            </a:r>
            <a:r>
              <a:rPr lang="en-US" dirty="0"/>
              <a:t>is $9,294 ($10,000 - $706)</a:t>
            </a:r>
          </a:p>
          <a:p>
            <a:r>
              <a:rPr lang="en-US" dirty="0">
                <a:solidFill>
                  <a:srgbClr val="000000"/>
                </a:solidFill>
              </a:rPr>
              <a:t>SE health insurance </a:t>
            </a:r>
            <a:r>
              <a:rPr lang="en-US" b="1" dirty="0">
                <a:solidFill>
                  <a:srgbClr val="000000"/>
                </a:solidFill>
              </a:rPr>
              <a:t>deduction </a:t>
            </a:r>
            <a:r>
              <a:rPr lang="en-US" dirty="0">
                <a:solidFill>
                  <a:srgbClr val="000000"/>
                </a:solidFill>
              </a:rPr>
              <a:t>is</a:t>
            </a:r>
            <a:r>
              <a:rPr lang="en-US" dirty="0"/>
              <a:t> $3,700 ($2,500 + 1,200)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00103" y="878876"/>
            <a:ext cx="8000998" cy="857250"/>
          </a:xfrm>
        </p:spPr>
        <p:txBody>
          <a:bodyPr>
            <a:normAutofit/>
          </a:bodyPr>
          <a:lstStyle/>
          <a:p>
            <a:r>
              <a:rPr lang="en-US" dirty="0"/>
              <a:t>Self-Employed Health Insurance Deduction Example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8C6B86-DD06-4A42-9C55-F868458FE77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144069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974FADDD-0353-45F1-AB55-E763F675BE5A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Schedule C profit: $3,800</a:t>
            </a:r>
          </a:p>
          <a:p>
            <a:r>
              <a:rPr lang="en-US" dirty="0"/>
              <a:t>Health premium: $2,500</a:t>
            </a:r>
          </a:p>
          <a:p>
            <a:r>
              <a:rPr lang="en-US" dirty="0"/>
              <a:t>LTC premium: $1,200 (fully allowed based on age)</a:t>
            </a:r>
          </a:p>
          <a:p>
            <a:r>
              <a:rPr lang="en-US" dirty="0"/>
              <a:t>SE tax deduction $268 (1/2 of $537)</a:t>
            </a:r>
          </a:p>
          <a:p>
            <a:r>
              <a:rPr lang="en-US" dirty="0"/>
              <a:t>SE health insurance </a:t>
            </a:r>
            <a:r>
              <a:rPr lang="en-US" b="1" dirty="0"/>
              <a:t>deduction limit</a:t>
            </a:r>
            <a:r>
              <a:rPr lang="en-US" dirty="0"/>
              <a:t> is $3,532 ($3,800 - 268)</a:t>
            </a:r>
          </a:p>
          <a:p>
            <a:r>
              <a:rPr lang="en-US" dirty="0"/>
              <a:t>SE health insurance </a:t>
            </a:r>
            <a:r>
              <a:rPr lang="en-US" b="1" dirty="0"/>
              <a:t>deduction</a:t>
            </a:r>
            <a:r>
              <a:rPr lang="en-US" dirty="0"/>
              <a:t> is $3,532 </a:t>
            </a:r>
          </a:p>
          <a:p>
            <a:pPr lvl="1"/>
            <a:r>
              <a:rPr lang="en-US" dirty="0"/>
              <a:t>Remaining $168 can be itemized on Schedule A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00103" y="878876"/>
            <a:ext cx="8000998" cy="857250"/>
          </a:xfrm>
        </p:spPr>
        <p:txBody>
          <a:bodyPr>
            <a:normAutofit/>
          </a:bodyPr>
          <a:lstStyle/>
          <a:p>
            <a:r>
              <a:rPr lang="en-US" dirty="0"/>
              <a:t>Self-Employed Health Insurance Deduction Example 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B2C2CF-1A11-453F-89B9-314F768FD9F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8753876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463D2A2-7651-4F87-B33E-E151B356E73A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Penalty for withdrawal of funds from time deposits, such as CDs</a:t>
            </a:r>
          </a:p>
          <a:p>
            <a:r>
              <a:rPr lang="en-US" altLang="en-US" dirty="0"/>
              <a:t>Reported on </a:t>
            </a:r>
            <a:r>
              <a:rPr lang="en-US" dirty="0"/>
              <a:t>Form </a:t>
            </a:r>
            <a:r>
              <a:rPr lang="en-US" altLang="en-US" dirty="0"/>
              <a:t>1099-INT or 1099-OID</a:t>
            </a:r>
          </a:p>
          <a:p>
            <a:r>
              <a:rPr lang="en-US" altLang="en-US" dirty="0"/>
              <a:t>Enter in TaxSlayer interest income section</a:t>
            </a:r>
          </a:p>
          <a:p>
            <a:endParaRPr lang="en-US" dirty="0"/>
          </a:p>
        </p:txBody>
      </p:sp>
      <p:sp>
        <p:nvSpPr>
          <p:cNvPr id="9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Withdrawal Penalty </a:t>
            </a:r>
          </a:p>
        </p:txBody>
      </p:sp>
      <p:sp>
        <p:nvSpPr>
          <p:cNvPr id="2" name="Rectangle 1"/>
          <p:cNvSpPr/>
          <p:nvPr/>
        </p:nvSpPr>
        <p:spPr>
          <a:xfrm>
            <a:off x="7258050" y="3943350"/>
            <a:ext cx="514350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35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441AC9-5244-4D72-A41E-6428C7919C1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621993968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974FADDD-0353-45F1-AB55-E763F675BE5A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Must be alimony </a:t>
            </a:r>
          </a:p>
          <a:p>
            <a:r>
              <a:rPr lang="en-US" altLang="en-US" dirty="0"/>
              <a:t>Must be under divorce or separation decree</a:t>
            </a:r>
          </a:p>
          <a:p>
            <a:r>
              <a:rPr lang="en-US" altLang="en-US" dirty="0"/>
              <a:t>Must provide recipient’s Social Security number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/>
              <a:t>Child Support not deductible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/>
              <a:t>Tax law change 2019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Alimony Paid 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00850" y="1736127"/>
            <a:ext cx="1543050" cy="32127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b="1" dirty="0"/>
              <a:t>Pub 4012 Tab 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F7ABDA-EDA6-4418-B62A-FC63F5B885C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7920463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4"/>
          <p:cNvSpPr>
            <a:spLocks noGrp="1"/>
          </p:cNvSpPr>
          <p:nvPr>
            <p:ph sz="half" idx="1"/>
          </p:nvPr>
        </p:nvSpPr>
        <p:spPr>
          <a:xfrm>
            <a:off x="946484" y="2228850"/>
            <a:ext cx="3657600" cy="3130826"/>
          </a:xfrm>
        </p:spPr>
        <p:txBody>
          <a:bodyPr>
            <a:normAutofit/>
          </a:bodyPr>
          <a:lstStyle/>
          <a:p>
            <a:r>
              <a:rPr lang="en-GB" altLang="en-US" dirty="0"/>
              <a:t>Educator expenses</a:t>
            </a:r>
          </a:p>
          <a:p>
            <a:r>
              <a:rPr lang="en-GB" altLang="en-US" dirty="0"/>
              <a:t>Certain business expenses</a:t>
            </a:r>
          </a:p>
          <a:p>
            <a:pPr lvl="1"/>
            <a:r>
              <a:rPr lang="en-GB" altLang="en-US" dirty="0"/>
              <a:t>if military certified</a:t>
            </a:r>
          </a:p>
          <a:p>
            <a:r>
              <a:rPr lang="en-GB" altLang="en-US" dirty="0"/>
              <a:t>Health savings account </a:t>
            </a:r>
          </a:p>
          <a:p>
            <a:pPr lvl="1"/>
            <a:r>
              <a:rPr lang="en-GB" altLang="en-US" dirty="0"/>
              <a:t>if HSA certified</a:t>
            </a:r>
          </a:p>
          <a:p>
            <a:r>
              <a:rPr lang="en-GB" altLang="en-US" dirty="0"/>
              <a:t>Moving expenses </a:t>
            </a:r>
          </a:p>
          <a:p>
            <a:pPr lvl="1"/>
            <a:r>
              <a:rPr lang="en-GB" altLang="en-US" dirty="0"/>
              <a:t>if military certified</a:t>
            </a:r>
          </a:p>
          <a:p>
            <a:r>
              <a:rPr lang="en-GB" altLang="en-US" dirty="0"/>
              <a:t>Self-employment tax</a:t>
            </a:r>
          </a:p>
          <a:p>
            <a:endParaRPr lang="en-US" altLang="en-US" dirty="0"/>
          </a:p>
        </p:txBody>
      </p:sp>
      <p:sp>
        <p:nvSpPr>
          <p:cNvPr id="17412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171700"/>
            <a:ext cx="3657600" cy="3130826"/>
          </a:xfrm>
        </p:spPr>
        <p:txBody>
          <a:bodyPr>
            <a:normAutofit/>
          </a:bodyPr>
          <a:lstStyle/>
          <a:p>
            <a:r>
              <a:rPr lang="en-GB" altLang="en-US" sz="2025" dirty="0"/>
              <a:t>Self-employed health insurance</a:t>
            </a:r>
          </a:p>
          <a:p>
            <a:r>
              <a:rPr lang="en-GB" altLang="en-US" sz="2025" dirty="0"/>
              <a:t>Early withdrawal penalty</a:t>
            </a:r>
          </a:p>
          <a:p>
            <a:r>
              <a:rPr lang="en-GB" altLang="en-US" sz="2025" dirty="0"/>
              <a:t>Alimony paid </a:t>
            </a:r>
          </a:p>
          <a:p>
            <a:r>
              <a:rPr lang="en-GB" altLang="en-US" sz="2025" dirty="0"/>
              <a:t>IRA contributions</a:t>
            </a:r>
          </a:p>
          <a:p>
            <a:r>
              <a:rPr lang="en-GB" altLang="en-US" sz="2025" dirty="0"/>
              <a:t>Student loan interest </a:t>
            </a:r>
          </a:p>
          <a:p>
            <a:r>
              <a:rPr lang="en-GB" altLang="en-US" sz="2025" dirty="0"/>
              <a:t>Jury duty pay to employer</a:t>
            </a:r>
          </a:p>
        </p:txBody>
      </p:sp>
      <p:sp>
        <p:nvSpPr>
          <p:cNvPr id="61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Lesson Topics</a:t>
            </a:r>
            <a:endParaRPr lang="en-US" alt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C6793B-7F99-4881-A6DA-DC549A12F701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0736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71B042FB-C5A0-4140-9EC3-E8F3BDEE7242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Vertical Text Placeholder 4"/>
          <p:cNvSpPr>
            <a:spLocks noGrp="1"/>
          </p:cNvSpPr>
          <p:nvPr>
            <p:ph sz="quarter" idx="12"/>
          </p:nvPr>
        </p:nvSpPr>
        <p:spPr/>
        <p:txBody>
          <a:bodyPr vert="horz">
            <a:normAutofit/>
          </a:bodyPr>
          <a:lstStyle/>
          <a:p>
            <a:r>
              <a:rPr lang="en-US" dirty="0"/>
              <a:t>Alimony treatment for new or modified* orders </a:t>
            </a:r>
            <a:r>
              <a:rPr lang="en-US" b="1" dirty="0"/>
              <a:t>after December 31, 2018</a:t>
            </a:r>
          </a:p>
          <a:p>
            <a:pPr lvl="1"/>
            <a:r>
              <a:rPr lang="en-US" dirty="0"/>
              <a:t>Alimony paid not deductible</a:t>
            </a:r>
          </a:p>
          <a:p>
            <a:pPr lvl="1"/>
            <a:r>
              <a:rPr lang="en-US" dirty="0"/>
              <a:t>Alimony received not taxable</a:t>
            </a:r>
          </a:p>
          <a:p>
            <a:pPr lvl="2"/>
            <a:r>
              <a:rPr lang="en-US" dirty="0"/>
              <a:t>Not compensation for IRA purposes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Alimony 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28700" y="4572000"/>
            <a:ext cx="7311232" cy="4385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50" dirty="0"/>
              <a:t>*Modification must specify that new rules intended to apply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A6C3E7-A888-4C60-AF50-06761766188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9403562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71B042FB-C5A0-4140-9EC3-E8F3BDEE724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Vertical Text Placeholder 4"/>
          <p:cNvSpPr>
            <a:spLocks noGrp="1"/>
          </p:cNvSpPr>
          <p:nvPr>
            <p:ph sz="quarter" idx="12"/>
          </p:nvPr>
        </p:nvSpPr>
        <p:spPr/>
        <p:txBody>
          <a:bodyPr vert="horz">
            <a:normAutofit/>
          </a:bodyPr>
          <a:lstStyle/>
          <a:p>
            <a:r>
              <a:rPr lang="en-US" dirty="0"/>
              <a:t>Alimony under existing orders are grandfathered</a:t>
            </a:r>
          </a:p>
          <a:p>
            <a:pPr lvl="1"/>
            <a:r>
              <a:rPr lang="en-US" dirty="0"/>
              <a:t>Alimony payments continue to be deductible</a:t>
            </a:r>
          </a:p>
          <a:p>
            <a:pPr lvl="1"/>
            <a:r>
              <a:rPr lang="en-US" dirty="0"/>
              <a:t>Alimony received continues to be taxable</a:t>
            </a:r>
          </a:p>
          <a:p>
            <a:pPr lvl="2"/>
            <a:r>
              <a:rPr lang="en-US" dirty="0"/>
              <a:t>Compensation for IRA purposes  </a:t>
            </a:r>
          </a:p>
          <a:p>
            <a:r>
              <a:rPr lang="en-US" dirty="0"/>
              <a:t>See Pub 4491 (2019), Adjustments to Income, “How do I handle alimony paid?”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Alimony (cont.) 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EAE82E-0F6F-4609-83CD-79C475CF318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5478887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974FADDD-0353-45F1-AB55-E763F675BE5A}" type="slidenum">
              <a:rPr lang="en-US" altLang="en-US" smtClean="0"/>
              <a:pPr/>
              <a:t>22</a:t>
            </a:fld>
            <a:endParaRPr lang="en-US" altLang="en-US" dirty="0"/>
          </a:p>
        </p:txBody>
      </p:sp>
      <p:sp>
        <p:nvSpPr>
          <p:cNvPr id="2" name="Rectangle 2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Two main concepts </a:t>
            </a:r>
          </a:p>
          <a:p>
            <a:pPr lvl="1"/>
            <a:r>
              <a:rPr lang="en-US" dirty="0"/>
              <a:t>Allowable </a:t>
            </a:r>
            <a:r>
              <a:rPr lang="en-US" b="1" dirty="0"/>
              <a:t>contribution</a:t>
            </a:r>
          </a:p>
          <a:p>
            <a:pPr lvl="2"/>
            <a:r>
              <a:rPr lang="en-US" dirty="0"/>
              <a:t>Limits yearly amount put into IRA</a:t>
            </a:r>
          </a:p>
          <a:p>
            <a:pPr lvl="1"/>
            <a:r>
              <a:rPr lang="en-US" dirty="0"/>
              <a:t>Allowable </a:t>
            </a:r>
            <a:r>
              <a:rPr lang="en-US" b="1" dirty="0"/>
              <a:t>deduction</a:t>
            </a:r>
          </a:p>
          <a:p>
            <a:pPr lvl="2"/>
            <a:r>
              <a:rPr lang="en-US" dirty="0"/>
              <a:t>Limits deductible amount on return</a:t>
            </a:r>
          </a:p>
        </p:txBody>
      </p:sp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IRA Contribution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18A381-C924-4E96-9A4B-715EC16E42D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490984751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974FADDD-0353-45F1-AB55-E763F675BE5A}" type="slidenum">
              <a:rPr lang="en-US" altLang="en-US" smtClean="0"/>
              <a:pPr/>
              <a:t>23</a:t>
            </a:fld>
            <a:endParaRPr lang="en-US" altLang="en-US" dirty="0"/>
          </a:p>
        </p:txBody>
      </p:sp>
      <p:sp>
        <p:nvSpPr>
          <p:cNvPr id="2" name="Rectangle 2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Allowable contribution can </a:t>
            </a:r>
            <a:r>
              <a:rPr lang="en-US" b="1" dirty="0">
                <a:solidFill>
                  <a:srgbClr val="000000"/>
                </a:solidFill>
              </a:rPr>
              <a:t>never</a:t>
            </a:r>
            <a:r>
              <a:rPr lang="en-US" dirty="0"/>
              <a:t> be more than taxable compensation </a:t>
            </a:r>
          </a:p>
          <a:p>
            <a:pPr lvl="1"/>
            <a:r>
              <a:rPr lang="en-US" dirty="0"/>
              <a:t>Taxable W-2 income, self-employment income, and grandfathered alimony</a:t>
            </a:r>
          </a:p>
          <a:p>
            <a:pPr lvl="1"/>
            <a:r>
              <a:rPr lang="en-US" b="1" dirty="0"/>
              <a:t>Not compensation:</a:t>
            </a:r>
            <a:r>
              <a:rPr lang="en-US" dirty="0"/>
              <a:t> interest, dividends, pensions, scholarships, unemployment, Social Security or rental income</a:t>
            </a:r>
          </a:p>
          <a:p>
            <a:r>
              <a:rPr lang="en-US" dirty="0"/>
              <a:t>Use combined compensation for limit if filing MFJ</a:t>
            </a:r>
          </a:p>
          <a:p>
            <a:pPr lvl="1"/>
            <a:r>
              <a:rPr lang="en-US" dirty="0"/>
              <a:t>Nonworking spouse IRA eligible</a:t>
            </a:r>
          </a:p>
        </p:txBody>
      </p:sp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IRA Contribution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BA103C-812C-499D-B860-ED54E2D81FC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90944420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974FADDD-0353-45F1-AB55-E763F675BE5A}" type="slidenum">
              <a:rPr lang="en-US" altLang="en-US" smtClean="0"/>
              <a:pPr/>
              <a:t>24</a:t>
            </a:fld>
            <a:endParaRPr lang="en-US" altLang="en-US" dirty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Contribution age limits</a:t>
            </a:r>
          </a:p>
          <a:p>
            <a:pPr lvl="1"/>
            <a:r>
              <a:rPr lang="en-US" altLang="en-US" dirty="0"/>
              <a:t>Traditional IRA – under 70½ end of year</a:t>
            </a:r>
          </a:p>
          <a:p>
            <a:pPr lvl="1"/>
            <a:r>
              <a:rPr lang="en-US" altLang="en-US" dirty="0"/>
              <a:t>Roth IRA – no age limit</a:t>
            </a:r>
          </a:p>
          <a:p>
            <a:r>
              <a:rPr lang="en-US" altLang="en-US" dirty="0"/>
              <a:t>New Provision</a:t>
            </a:r>
          </a:p>
          <a:p>
            <a:pPr lvl="1"/>
            <a:r>
              <a:rPr lang="en-US" altLang="en-US" dirty="0"/>
              <a:t>Roth IRA </a:t>
            </a:r>
            <a:r>
              <a:rPr lang="en-US" altLang="en-US" b="1" dirty="0"/>
              <a:t>conversion</a:t>
            </a:r>
            <a:r>
              <a:rPr lang="en-US" altLang="en-US" dirty="0"/>
              <a:t> cannot be undone later</a:t>
            </a:r>
          </a:p>
          <a:p>
            <a:pPr lvl="1"/>
            <a:r>
              <a:rPr lang="en-US" altLang="en-US" dirty="0"/>
              <a:t>IRA contribution can still be recharacterized from traditional to Roth or vice versa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IRA Contribution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220601-9EFD-4BAD-B06A-BF673FDD9CB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0278620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974FADDD-0353-45F1-AB55-E763F675BE5A}" type="slidenum">
              <a:rPr lang="en-US" altLang="en-US" smtClean="0"/>
              <a:pPr/>
              <a:t>25</a:t>
            </a:fld>
            <a:endParaRPr lang="en-US" altLang="en-US" dirty="0"/>
          </a:p>
        </p:txBody>
      </p:sp>
      <p:sp>
        <p:nvSpPr>
          <p:cNvPr id="2" name="Rectangle 2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Contribution and deduction limit for TY2019</a:t>
            </a:r>
          </a:p>
          <a:p>
            <a:pPr lvl="1"/>
            <a:r>
              <a:rPr lang="en-US" dirty="0"/>
              <a:t>$6,000 ($7,000 if age 50 or over)</a:t>
            </a:r>
          </a:p>
          <a:p>
            <a:pPr lvl="1"/>
            <a:r>
              <a:rPr lang="en-US" dirty="0"/>
              <a:t>For each taxpayer and spouse</a:t>
            </a:r>
          </a:p>
          <a:p>
            <a:r>
              <a:rPr lang="en-US" dirty="0"/>
              <a:t>Allowable contribution amount applies to </a:t>
            </a:r>
            <a:r>
              <a:rPr lang="en-US" b="1" dirty="0">
                <a:solidFill>
                  <a:srgbClr val="000000"/>
                </a:solidFill>
              </a:rPr>
              <a:t>all</a:t>
            </a:r>
            <a:r>
              <a:rPr lang="en-US" dirty="0"/>
              <a:t> IRAs (including Roths)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May need to manually check that total Roth and traditional IRA contributions do not exceed the contribution limit</a:t>
            </a:r>
          </a:p>
        </p:txBody>
      </p:sp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IRA Limits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7FBFCA-EB84-4B16-A01E-A1F741B6411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37743490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974FADDD-0353-45F1-AB55-E763F675BE5A}" type="slidenum">
              <a:rPr lang="en-US" altLang="en-US" smtClean="0"/>
              <a:pPr/>
              <a:t>26</a:t>
            </a:fld>
            <a:endParaRPr lang="en-US" altLang="en-US" dirty="0"/>
          </a:p>
        </p:txBody>
      </p:sp>
      <p:sp>
        <p:nvSpPr>
          <p:cNvPr id="40963" name="Content Placeholder 2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Some or all of traditional IRA contribution may be nondeductible</a:t>
            </a:r>
          </a:p>
          <a:p>
            <a:pPr lvl="1"/>
            <a:r>
              <a:rPr lang="en-US" altLang="en-US" dirty="0"/>
              <a:t>If taxpayer or spouse participates in an employer’s plan and/or AGI is too high </a:t>
            </a:r>
          </a:p>
          <a:p>
            <a:r>
              <a:rPr lang="en-US" dirty="0"/>
              <a:t>Allowable contribution in excess of deduction becomes basis in the IRA </a:t>
            </a:r>
          </a:p>
          <a:p>
            <a:pPr lvl="1"/>
            <a:r>
              <a:rPr lang="en-US" dirty="0"/>
              <a:t>Form 8606 records IRA basis</a:t>
            </a:r>
          </a:p>
          <a:p>
            <a:pPr lvl="1"/>
            <a:r>
              <a:rPr lang="en-US" dirty="0"/>
              <a:t>Advise taxpayer to keep Form 8606 until IRAs fully distributed</a:t>
            </a:r>
          </a:p>
          <a:p>
            <a:pPr lvl="1"/>
            <a:endParaRPr lang="en-US" alt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IRA Limits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1B8990-BBAC-44C5-8C69-E8256335518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985206195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974FADDD-0353-45F1-AB55-E763F675BE5A}" type="slidenum">
              <a:rPr lang="en-US" altLang="en-US" smtClean="0"/>
              <a:pPr/>
              <a:t>27</a:t>
            </a:fld>
            <a:endParaRPr lang="en-US" alt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Current year nondeductible contributions</a:t>
            </a:r>
          </a:p>
          <a:p>
            <a:pPr lvl="1"/>
            <a:r>
              <a:rPr lang="en-US" altLang="en-US" dirty="0"/>
              <a:t>TaxSlayer adds Form 8606 to the return</a:t>
            </a:r>
          </a:p>
          <a:p>
            <a:r>
              <a:rPr lang="en-US" altLang="en-US" dirty="0"/>
              <a:t>Form 8606 in prior year return</a:t>
            </a:r>
          </a:p>
          <a:p>
            <a:pPr lvl="1"/>
            <a:r>
              <a:rPr lang="en-US" altLang="en-US" dirty="0"/>
              <a:t>Update even if no current year distribution or added basis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/>
              <a:t>Needed to track basis year-to-year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Non-Deductible Traditional IRA Contributions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9821CA-6AEE-4CD7-9159-CF5BF230452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161604536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974FADDD-0353-45F1-AB55-E763F675BE5A}" type="slidenum">
              <a:rPr lang="en-US" altLang="en-US" smtClean="0"/>
              <a:pPr>
                <a:defRPr/>
              </a:pPr>
              <a:t>28</a:t>
            </a:fld>
            <a:endParaRPr lang="en-US" altLang="en-US" dirty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Contributions for current year can be made until April due date of the return</a:t>
            </a:r>
          </a:p>
          <a:p>
            <a:pPr lvl="1"/>
            <a:r>
              <a:rPr lang="en-US" dirty="0"/>
              <a:t>Taxpayer designates contribution year to Trustee</a:t>
            </a:r>
          </a:p>
          <a:p>
            <a:pPr>
              <a:buNone/>
            </a:pPr>
            <a:endParaRPr lang="en-US" altLang="en-US" dirty="0"/>
          </a:p>
        </p:txBody>
      </p:sp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IRA Contribution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07F590-4601-4485-8205-1E1FE543BAD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0364667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974FADDD-0353-45F1-AB55-E763F675BE5A}" type="slidenum">
              <a:rPr lang="en-US" altLang="en-US" smtClean="0"/>
              <a:pPr>
                <a:defRPr/>
              </a:pPr>
              <a:t>29</a:t>
            </a:fld>
            <a:endParaRPr lang="en-US" altLang="en-US" dirty="0"/>
          </a:p>
        </p:txBody>
      </p:sp>
      <p:sp>
        <p:nvSpPr>
          <p:cNvPr id="24580" name="Text Placeholder 11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Enter Roth contributions on Form 8880 for retirement credit</a:t>
            </a:r>
          </a:p>
          <a:p>
            <a:pPr lvl="1"/>
            <a:r>
              <a:rPr lang="en-US" altLang="en-US" dirty="0"/>
              <a:t>Miscellaneous Credits slide deck 33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/>
              <a:t>Note: Roth IRA contribution is not deductible and will not show on tax return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Roth IRA Contribution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3C5AA4-EB47-4CC3-AB95-2477603B140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537746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974FADDD-0353-45F1-AB55-E763F675BE5A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14341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Learn how to calculate and report adjustments to income</a:t>
            </a:r>
          </a:p>
          <a:p>
            <a:r>
              <a:rPr lang="en-US" altLang="en-US" dirty="0"/>
              <a:t>Total Income minus Adjustments = Adjusted Gross Income (AGI)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E1B592-6DD6-4471-BADA-AED434D427C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9714446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974FADDD-0353-45F1-AB55-E763F675BE5A}" type="slidenum">
              <a:rPr lang="en-US" altLang="en-US" smtClean="0"/>
              <a:pPr>
                <a:defRPr/>
              </a:pPr>
              <a:t>30</a:t>
            </a:fld>
            <a:endParaRPr lang="en-US" altLang="en-US" dirty="0"/>
          </a:p>
        </p:txBody>
      </p:sp>
      <p:sp>
        <p:nvSpPr>
          <p:cNvPr id="24580" name="Text Placeholder 11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altLang="en-US" b="1" dirty="0"/>
              <a:t>No</a:t>
            </a:r>
            <a:r>
              <a:rPr lang="en-US" altLang="en-US" dirty="0"/>
              <a:t> Roth contribution allowed when MAGI over  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$203,000 for MFJ or qualifying widow(er)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$10,000 for MFS and lived with spouse any time during the year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$137,000 other filing statuses</a:t>
            </a:r>
          </a:p>
          <a:p>
            <a:pPr>
              <a:lnSpc>
                <a:spcPct val="110000"/>
              </a:lnSpc>
            </a:pPr>
            <a:r>
              <a:rPr lang="en-US" altLang="en-US" dirty="0"/>
              <a:t>Any contribution is an excess contribution</a:t>
            </a:r>
          </a:p>
          <a:p>
            <a:pPr lvl="1">
              <a:lnSpc>
                <a:spcPct val="110000"/>
              </a:lnSpc>
            </a:pPr>
            <a:endParaRPr lang="en-US" altLang="en-US" dirty="0"/>
          </a:p>
          <a:p>
            <a:pPr>
              <a:lnSpc>
                <a:spcPct val="110000"/>
              </a:lnSpc>
            </a:pPr>
            <a:endParaRPr lang="en-US" altLang="en-US" dirty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IRA Contribution Limits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CA17EC-24BE-4A02-A957-4AD1D6CD994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6127592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974FADDD-0353-45F1-AB55-E763F675BE5A}" type="slidenum">
              <a:rPr lang="en-US" altLang="en-US" smtClean="0"/>
              <a:pPr/>
              <a:t>31</a:t>
            </a:fld>
            <a:endParaRPr lang="en-US" altLang="en-US" dirty="0"/>
          </a:p>
        </p:txBody>
      </p:sp>
      <p:sp>
        <p:nvSpPr>
          <p:cNvPr id="24580" name="Text Placeholder 1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TaxSlayer does </a:t>
            </a:r>
            <a:r>
              <a:rPr lang="en-US" altLang="en-US" b="1" dirty="0"/>
              <a:t>not</a:t>
            </a:r>
            <a:r>
              <a:rPr lang="en-US" altLang="en-US" dirty="0"/>
              <a:t> compute an excess contribution</a:t>
            </a:r>
          </a:p>
          <a:p>
            <a:pPr lvl="1"/>
            <a:r>
              <a:rPr lang="en-US" altLang="en-US" dirty="0"/>
              <a:t>Check total contributions (traditional and Roth) versus total compensation and maximum amount for age</a:t>
            </a:r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IRA Contribution Limit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566424-65CD-4807-8E14-77293BD3B2B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5606386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974FADDD-0353-45F1-AB55-E763F675BE5A}" type="slidenum">
              <a:rPr lang="en-US" altLang="en-US" smtClean="0"/>
              <a:pPr>
                <a:defRPr/>
              </a:pPr>
              <a:t>32</a:t>
            </a:fld>
            <a:endParaRPr lang="en-US" altLang="en-US" dirty="0"/>
          </a:p>
        </p:txBody>
      </p:sp>
      <p:sp>
        <p:nvSpPr>
          <p:cNvPr id="24580" name="Text Placeholder 11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Taxpayers making excess contribution</a:t>
            </a:r>
          </a:p>
          <a:p>
            <a:pPr lvl="1"/>
            <a:r>
              <a:rPr lang="en-US" altLang="en-US" dirty="0"/>
              <a:t>Have until due date of the return to withdraw excess amount</a:t>
            </a:r>
          </a:p>
          <a:p>
            <a:pPr lvl="1"/>
            <a:r>
              <a:rPr lang="en-US" altLang="en-US" dirty="0"/>
              <a:t>Subject to 6% penalty each year until remedied </a:t>
            </a:r>
          </a:p>
          <a:p>
            <a:pPr lvl="2"/>
            <a:r>
              <a:rPr lang="en-US" altLang="en-US" dirty="0"/>
              <a:t>Return is </a:t>
            </a:r>
            <a:r>
              <a:rPr lang="en-US" altLang="en-US" b="1" dirty="0"/>
              <a:t>out of scope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Excess IRA Contribution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7143750" y="1736127"/>
            <a:ext cx="1200150" cy="32127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b="1" dirty="0"/>
              <a:t>Pub 590-A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8A42EC-A374-48D1-9BCC-FAAC6E50EB5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2737483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974FADDD-0353-45F1-AB55-E763F675BE5A}" type="slidenum">
              <a:rPr lang="en-US" altLang="en-US" smtClean="0"/>
              <a:pPr>
                <a:defRPr/>
              </a:pPr>
              <a:t>33</a:t>
            </a:fld>
            <a:endParaRPr lang="en-US" altLang="en-US" dirty="0"/>
          </a:p>
        </p:txBody>
      </p:sp>
      <p:sp>
        <p:nvSpPr>
          <p:cNvPr id="2" name="Rectangle 2"/>
          <p:cNvSpPr>
            <a:spLocks noGrp="1" noChangeArrowheads="1"/>
          </p:cNvSpPr>
          <p:nvPr>
            <p:ph sz="quarter" idx="12"/>
          </p:nvPr>
        </p:nvSpPr>
        <p:spPr>
          <a:xfrm>
            <a:off x="959125" y="2178325"/>
            <a:ext cx="7315200" cy="313662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Interest paid on qualified student loan for post secondary education expenses</a:t>
            </a:r>
          </a:p>
          <a:p>
            <a:pPr>
              <a:lnSpc>
                <a:spcPct val="110000"/>
              </a:lnSpc>
            </a:pPr>
            <a:r>
              <a:rPr lang="en-US" dirty="0"/>
              <a:t>Qualified loan: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Expenses of taxpayer, spouse, or dependent when loan originated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For education expenses paid within reasonable time since loan was opened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For education provided when student enrolled at least half-time in degree program</a:t>
            </a:r>
          </a:p>
        </p:txBody>
      </p:sp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 Loan Interest</a:t>
            </a:r>
          </a:p>
        </p:txBody>
      </p:sp>
      <p:sp>
        <p:nvSpPr>
          <p:cNvPr id="44038" name="Text Box 3"/>
          <p:cNvSpPr txBox="1">
            <a:spLocks noChangeArrowheads="1"/>
          </p:cNvSpPr>
          <p:nvPr/>
        </p:nvSpPr>
        <p:spPr bwMode="auto">
          <a:xfrm>
            <a:off x="6629400" y="857253"/>
            <a:ext cx="1371600" cy="275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1800"/>
              </a:spcBef>
              <a:buClr>
                <a:srgbClr val="B54A10"/>
              </a:buClr>
              <a:buSzPct val="94000"/>
              <a:buFont typeface="Calibri" panose="020F0502020204030204" pitchFamily="34" charset="0"/>
              <a:buChar char="●"/>
              <a:defRPr sz="3200" b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1200"/>
              </a:spcBef>
              <a:buClr>
                <a:srgbClr val="105766"/>
              </a:buClr>
              <a:buSzPct val="63000"/>
              <a:buFont typeface="Wingdings" panose="05000000000000000000" pitchFamily="2" charset="2"/>
              <a:buChar char=""/>
              <a:defRPr sz="3000" b="1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F1E25"/>
              </a:buClr>
              <a:buSzPct val="70000"/>
              <a:buFont typeface="Wingdings" panose="05000000000000000000" pitchFamily="2" charset="2"/>
              <a:buChar char=""/>
              <a:defRPr sz="2800" b="1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9639D"/>
              </a:buClr>
              <a:buSzPct val="90000"/>
              <a:buFont typeface="Calibri" panose="020F0502020204030204" pitchFamily="34" charset="0"/>
              <a:buChar char="●"/>
              <a:defRPr sz="2400" b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1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Verdana" panose="020B0604030504040204" pitchFamily="34" charset="0"/>
              <a:buNone/>
            </a:pPr>
            <a:endParaRPr lang="en-US" altLang="en-US" sz="1350" b="0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B49BD2-768E-4183-9C46-162C673CA4D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4386596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974FADDD-0353-45F1-AB55-E763F675BE5A}" type="slidenum">
              <a:rPr lang="en-US" altLang="en-US" smtClean="0"/>
              <a:pPr>
                <a:defRPr/>
              </a:pPr>
              <a:t>34</a:t>
            </a:fld>
            <a:endParaRPr lang="en-US" altLang="en-US" dirty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Qualified Loan (cont.)</a:t>
            </a:r>
          </a:p>
          <a:p>
            <a:pPr lvl="1"/>
            <a:r>
              <a:rPr lang="en-US" altLang="en-US" dirty="0"/>
              <a:t>Loan cannot be from relative</a:t>
            </a:r>
          </a:p>
          <a:p>
            <a:pPr lvl="1"/>
            <a:r>
              <a:rPr lang="en-US" altLang="en-US" dirty="0"/>
              <a:t>Taxpayer cannot file MFS</a:t>
            </a:r>
          </a:p>
          <a:p>
            <a:pPr lvl="1"/>
            <a:r>
              <a:rPr lang="en-US" altLang="en-US" dirty="0"/>
              <a:t>Taxpayer not a dependent on someone else’s return</a:t>
            </a:r>
          </a:p>
          <a:p>
            <a:pPr lvl="1"/>
            <a:r>
              <a:rPr lang="en-US" altLang="en-US" dirty="0"/>
              <a:t>Loan cannot be from qualified retirement plan</a:t>
            </a:r>
          </a:p>
          <a:p>
            <a:pPr lvl="1"/>
            <a:r>
              <a:rPr lang="en-US" altLang="en-US" dirty="0"/>
              <a:t>Taxpayer must be </a:t>
            </a:r>
            <a:r>
              <a:rPr lang="en-US" altLang="en-US" b="1" dirty="0"/>
              <a:t>liable</a:t>
            </a:r>
            <a:r>
              <a:rPr lang="en-US" altLang="en-US" dirty="0"/>
              <a:t> for the loan</a:t>
            </a:r>
          </a:p>
        </p:txBody>
      </p:sp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 Loan Interest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0A8F11-AC75-41F2-911D-3953EC9EB99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7617351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974FADDD-0353-45F1-AB55-E763F675BE5A}" type="slidenum">
              <a:rPr lang="en-US" altLang="en-US" smtClean="0"/>
              <a:pPr>
                <a:defRPr/>
              </a:pPr>
              <a:t>35</a:t>
            </a:fld>
            <a:endParaRPr lang="en-US" altLang="en-US" dirty="0"/>
          </a:p>
        </p:txBody>
      </p:sp>
      <p:sp>
        <p:nvSpPr>
          <p:cNvPr id="48131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Maximum adjustment $2,500 per year</a:t>
            </a:r>
          </a:p>
          <a:p>
            <a:r>
              <a:rPr lang="en-US" altLang="en-US" dirty="0"/>
              <a:t>Phases out as AGI increases</a:t>
            </a:r>
          </a:p>
          <a:p>
            <a:r>
              <a:rPr lang="en-US" altLang="en-US" dirty="0"/>
              <a:t>Input from Form 1098-E </a:t>
            </a:r>
          </a:p>
          <a:p>
            <a:pPr lvl="1"/>
            <a:r>
              <a:rPr lang="en-US" altLang="en-US" dirty="0"/>
              <a:t>Taxpayer’s records if no Form 1098-E was issued</a:t>
            </a:r>
          </a:p>
          <a:p>
            <a:pPr lvl="2"/>
            <a:r>
              <a:rPr lang="en-US" altLang="en-US" dirty="0"/>
              <a:t>No </a:t>
            </a:r>
            <a:r>
              <a:rPr lang="en-US" dirty="0"/>
              <a:t>Form </a:t>
            </a:r>
            <a:r>
              <a:rPr lang="en-US" altLang="en-US" dirty="0"/>
              <a:t>1098-E if less than $600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 Loan Interest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C3C927-BD48-41D0-9DEE-E8932075F70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6181355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974FADDD-0353-45F1-AB55-E763F675BE5A}" type="slidenum">
              <a:rPr lang="en-US" altLang="en-US" smtClean="0"/>
              <a:pPr>
                <a:defRPr/>
              </a:pPr>
              <a:t>36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Situation:</a:t>
            </a:r>
          </a:p>
          <a:p>
            <a:pPr lvl="1"/>
            <a:r>
              <a:rPr lang="en-US" dirty="0"/>
              <a:t>Taxpayer serves jury duty and gets paid</a:t>
            </a:r>
          </a:p>
          <a:p>
            <a:pPr lvl="1"/>
            <a:r>
              <a:rPr lang="en-US" dirty="0"/>
              <a:t>Also paid by employer</a:t>
            </a:r>
          </a:p>
          <a:p>
            <a:pPr lvl="1"/>
            <a:r>
              <a:rPr lang="en-US" dirty="0"/>
              <a:t>Employer may require employee to turn over jury duty pay</a:t>
            </a:r>
          </a:p>
          <a:p>
            <a:r>
              <a:rPr lang="en-US" dirty="0"/>
              <a:t>Report jury duty income as other income</a:t>
            </a:r>
          </a:p>
          <a:p>
            <a:r>
              <a:rPr lang="en-US" dirty="0"/>
              <a:t>Claim deduction for jury duty pay turned over to employer as an adjustment to income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Jury Duty Pay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500A9B-F489-49A3-8EFC-DB97D7738E8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8477291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974FADDD-0353-45F1-AB55-E763F675BE5A}" type="slidenum">
              <a:rPr lang="en-US" altLang="en-US" smtClean="0"/>
              <a:pPr/>
              <a:t>37</a:t>
            </a:fld>
            <a:endParaRPr lang="en-US" altLang="en-US" dirty="0"/>
          </a:p>
        </p:txBody>
      </p:sp>
      <p:sp>
        <p:nvSpPr>
          <p:cNvPr id="56323" name="Content Placeholder 10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Confirm accuracy of all adjustments</a:t>
            </a:r>
          </a:p>
          <a:p>
            <a:r>
              <a:rPr lang="en-US" altLang="en-US" dirty="0"/>
              <a:t>Compare with Intake Booklet</a:t>
            </a:r>
          </a:p>
          <a:p>
            <a:r>
              <a:rPr lang="en-US" altLang="en-US" dirty="0"/>
              <a:t>Compare with last year’s return</a:t>
            </a:r>
          </a:p>
          <a:p>
            <a:r>
              <a:rPr lang="en-US" altLang="en-US" dirty="0"/>
              <a:t>View all forms to verify no new forms generated</a:t>
            </a:r>
          </a:p>
          <a:p>
            <a:endParaRPr lang="en-US" alt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Adjustments – Quality Review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D95503-1697-48CA-96E7-DA19988DD2A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97374318"/>
      </p:ext>
    </p:extLst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974FADDD-0353-45F1-AB55-E763F675BE5A}" type="slidenum">
              <a:rPr lang="en-US" altLang="en-US" smtClean="0"/>
              <a:pPr/>
              <a:t>38</a:t>
            </a:fld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Remind taxpayer to fund 2019 IRA prior to April due date</a:t>
            </a:r>
          </a:p>
          <a:p>
            <a:pPr lvl="1"/>
            <a:r>
              <a:rPr lang="en-US" dirty="0"/>
              <a:t>Make a </a:t>
            </a:r>
            <a:r>
              <a:rPr lang="en-US" b="1" dirty="0"/>
              <a:t>big</a:t>
            </a:r>
            <a:r>
              <a:rPr lang="en-US" dirty="0"/>
              <a:t> note on documents envelope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Interview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251878-5043-4351-A848-7F3ACC0C136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9781814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Life of an Educator: Top 10 questions to ask yourself in 20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943100"/>
            <a:ext cx="3530577" cy="3666619"/>
          </a:xfrm>
          <a:prstGeom prst="rect">
            <a:avLst/>
          </a:prstGeom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1143000" y="5517359"/>
            <a:ext cx="476250" cy="273844"/>
          </a:xfrm>
        </p:spPr>
        <p:txBody>
          <a:bodyPr/>
          <a:lstStyle/>
          <a:p>
            <a:pPr>
              <a:defRPr/>
            </a:pPr>
            <a:fld id="{43B2BE70-5491-4A02-A4BE-0C4693ADB638}" type="slidenum">
              <a:rPr lang="en-US" altLang="en-US" smtClean="0"/>
              <a:pPr>
                <a:defRPr/>
              </a:pPr>
              <a:t>39</a:t>
            </a:fld>
            <a:endParaRPr lang="en-US" altLang="en-US" dirty="0"/>
          </a:p>
        </p:txBody>
      </p:sp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Adjustments to Income</a:t>
            </a:r>
          </a:p>
        </p:txBody>
      </p:sp>
      <p:sp>
        <p:nvSpPr>
          <p:cNvPr id="8" name="Content Placeholder 4"/>
          <p:cNvSpPr>
            <a:spLocks noGrp="1"/>
          </p:cNvSpPr>
          <p:nvPr/>
        </p:nvSpPr>
        <p:spPr>
          <a:xfrm>
            <a:off x="5086351" y="3714750"/>
            <a:ext cx="2220029" cy="685800"/>
          </a:xfrm>
          <a:prstGeom prst="rect">
            <a:avLst/>
          </a:prstGeom>
          <a:effectLst>
            <a:outerShdw blurRad="152400" dist="317500" dir="5400000" sx="90000" sy="-19000" rotWithShape="0">
              <a:schemeClr val="accent2">
                <a:lumMod val="75000"/>
                <a:alpha val="15000"/>
              </a:schemeClr>
            </a:outerShdw>
          </a:effectLst>
        </p:spPr>
        <p:txBody>
          <a:bodyPr vert="horz" lIns="68580" tIns="34290" rIns="68580" bIns="34290" rtlCol="0">
            <a:normAutofit fontScale="92500"/>
          </a:bodyPr>
          <a:lstStyle>
            <a:lvl1pPr marL="344488" indent="-344488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858838" indent="-288925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6">
                  <a:lumMod val="50000"/>
                </a:schemeClr>
              </a:buClr>
              <a:buFont typeface="Calibri" panose="020F0502020204030204" pitchFamily="34" charset="0"/>
              <a:buChar char="−"/>
              <a:defRPr sz="36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316038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5">
                  <a:lumMod val="50000"/>
                </a:schemeClr>
              </a:buClr>
              <a:buSzPct val="120000"/>
              <a:buFont typeface="Calibri" panose="020F0502020204030204" pitchFamily="34" charset="0"/>
              <a:buChar char="▪"/>
              <a:defRPr sz="32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0">
                <a:solidFill>
                  <a:srgbClr val="000000"/>
                </a:solidFill>
              </a:rPr>
              <a:t>Comments ...</a:t>
            </a:r>
            <a:endParaRPr lang="en-US" sz="3000" dirty="0">
              <a:solidFill>
                <a:srgbClr val="000000"/>
              </a:solidFill>
            </a:endParaRPr>
          </a:p>
        </p:txBody>
      </p:sp>
      <p:sp>
        <p:nvSpPr>
          <p:cNvPr id="9" name="Content Placeholder 6"/>
          <p:cNvSpPr>
            <a:spLocks noGrp="1"/>
          </p:cNvSpPr>
          <p:nvPr/>
        </p:nvSpPr>
        <p:spPr>
          <a:xfrm>
            <a:off x="1042987" y="3143250"/>
            <a:ext cx="2271713" cy="68580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4488" indent="-344488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858838" indent="-288925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6">
                  <a:lumMod val="50000"/>
                </a:schemeClr>
              </a:buClr>
              <a:buFont typeface="Calibri" panose="020F0502020204030204" pitchFamily="34" charset="0"/>
              <a:buChar char="−"/>
              <a:defRPr sz="36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316038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5">
                  <a:lumMod val="50000"/>
                </a:schemeClr>
              </a:buClr>
              <a:buSzPct val="120000"/>
              <a:buFont typeface="Calibri" panose="020F0502020204030204" pitchFamily="34" charset="0"/>
              <a:buChar char="▪"/>
              <a:defRPr sz="32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0" dirty="0">
                <a:solidFill>
                  <a:srgbClr val="000000"/>
                </a:solidFill>
              </a:rPr>
              <a:t>Questions?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6E4116-5D27-4385-9090-91A2E11C1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5351327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974FADDD-0353-45F1-AB55-E763F675BE5A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Tax Topic - Alimony Paid</a:t>
            </a:r>
            <a:endParaRPr lang="en-US" dirty="0"/>
          </a:p>
          <a:p>
            <a:r>
              <a:rPr lang="en-US" dirty="0"/>
              <a:t> </a:t>
            </a:r>
            <a:r>
              <a:rPr lang="en-US" dirty="0">
                <a:hlinkClick r:id="rId4"/>
              </a:rPr>
              <a:t>Student Loan Interest</a:t>
            </a:r>
            <a:endParaRPr lang="en-US" dirty="0"/>
          </a:p>
          <a:p>
            <a:r>
              <a:rPr lang="en-US" dirty="0"/>
              <a:t> </a:t>
            </a:r>
            <a:r>
              <a:rPr lang="en-US" dirty="0">
                <a:hlinkClick r:id="rId5"/>
              </a:rPr>
              <a:t>Tax Map - Self-Employment Tax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Publication 4012, Volunteer Resource Guide, Adjustments tab</a:t>
            </a:r>
            <a:endParaRPr lang="en-US" dirty="0"/>
          </a:p>
          <a:p>
            <a:pPr lvl="1"/>
            <a:r>
              <a:rPr lang="en-US" dirty="0"/>
              <a:t> </a:t>
            </a:r>
            <a:r>
              <a:rPr lang="en-US" dirty="0">
                <a:hlinkClick r:id="rId6"/>
              </a:rPr>
              <a:t>Adjustments </a:t>
            </a:r>
            <a:r>
              <a:rPr lang="en-US">
                <a:hlinkClick r:id="rId6"/>
              </a:rPr>
              <a:t>to Income</a:t>
            </a:r>
            <a:endParaRPr lang="en-US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IRS Link and Learn Job Aids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741557-359D-4D14-BDF1-B7B67BDE173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287647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Screen Shot 2018-10-09 at 3.21.50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" y="2121540"/>
            <a:ext cx="8743950" cy="2353151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43000" y="5517359"/>
            <a:ext cx="476250" cy="273844"/>
          </a:xfrm>
        </p:spPr>
        <p:txBody>
          <a:bodyPr/>
          <a:lstStyle/>
          <a:p>
            <a:pPr>
              <a:defRPr/>
            </a:pPr>
            <a:fld id="{43B2BE70-5491-4A02-A4BE-0C4693ADB638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Intake Booklet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891778" y="2571750"/>
            <a:ext cx="365522" cy="15121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 sz="135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891779" y="3486150"/>
            <a:ext cx="353615" cy="13215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 sz="135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903685" y="3868341"/>
            <a:ext cx="353615" cy="13215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 sz="135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903685" y="4286250"/>
            <a:ext cx="353615" cy="13215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 sz="135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891778" y="2400300"/>
            <a:ext cx="365522" cy="15121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 sz="135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94B6C4-5A7C-4250-8CED-5493E35CE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833019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974FADDD-0353-45F1-AB55-E763F675BE5A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Up to $250 for per educator</a:t>
            </a:r>
          </a:p>
          <a:p>
            <a:pPr lvl="1"/>
            <a:r>
              <a:rPr lang="en-US" dirty="0"/>
              <a:t>classroom materials or </a:t>
            </a:r>
          </a:p>
          <a:p>
            <a:pPr lvl="1"/>
            <a:r>
              <a:rPr lang="en-US" dirty="0"/>
              <a:t>professional development</a:t>
            </a:r>
          </a:p>
          <a:p>
            <a:r>
              <a:rPr lang="en-US" dirty="0"/>
              <a:t>Must be Schedule K–12 teacher, counselor, principal or aide</a:t>
            </a:r>
          </a:p>
          <a:p>
            <a:r>
              <a:rPr lang="en-US" dirty="0"/>
              <a:t>Must work in a school at least 900 hours during school year</a:t>
            </a:r>
          </a:p>
        </p:txBody>
      </p:sp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Educator Expenses 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E6CD5D-6337-4928-AB41-A5439A5016E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4823704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974FADDD-0353-45F1-AB55-E763F675BE5A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Counselor and reviewer must be certified in Military</a:t>
            </a:r>
          </a:p>
          <a:p>
            <a:r>
              <a:rPr lang="en-US" dirty="0"/>
              <a:t>Form 2106 used to claim reservist’s expenses as an allowable adjustment to income</a:t>
            </a:r>
          </a:p>
          <a:p>
            <a:r>
              <a:rPr lang="en-US" dirty="0"/>
              <a:t>Form 3903 used to claim allowable moving expenses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Refer to Pub 4491 Lesson 19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Military Returns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9B808A-DE67-42A0-9EB7-FB33449A0A8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853295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974FADDD-0353-45F1-AB55-E763F675BE5A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Optional HSA certification required by Counselor and Reviewer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/>
              <a:t>Refer to </a:t>
            </a:r>
            <a:r>
              <a:rPr lang="en-US" altLang="en-US" dirty="0">
                <a:hlinkClick r:id="rId3"/>
              </a:rPr>
              <a:t>Health Savings Account Lesson 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Health Savings Accounts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80989E-C6E3-40BA-90B0-C9E1684FDB6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978244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974FADDD-0353-45F1-AB55-E763F675BE5A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Self-employment (SE) tax is social security and Medicare tax for self-employed </a:t>
            </a:r>
          </a:p>
          <a:p>
            <a:pPr lvl="1"/>
            <a:r>
              <a:rPr lang="en-US" altLang="en-US" dirty="0"/>
              <a:t>Total SE tax entered on Schedule 2 Form 1040 in payment section</a:t>
            </a:r>
          </a:p>
          <a:p>
            <a:pPr lvl="1"/>
            <a:r>
              <a:rPr lang="en-US" altLang="en-US" dirty="0"/>
              <a:t>One half of SE tax is an adjustment to income Schedule 1 Form 1040</a:t>
            </a:r>
          </a:p>
          <a:p>
            <a:r>
              <a:rPr lang="en-US" altLang="en-US" dirty="0"/>
              <a:t>Adjustment based on tax shown on Schedule SE</a:t>
            </a:r>
          </a:p>
          <a:p>
            <a:r>
              <a:rPr lang="en-US" altLang="en-US" dirty="0"/>
              <a:t>Schedule SE generated from Schedule 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/>
              <a:t>TaxSlayer handles automatically</a:t>
            </a:r>
          </a:p>
        </p:txBody>
      </p:sp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800101" y="878876"/>
            <a:ext cx="7658099" cy="857250"/>
          </a:xfrm>
        </p:spPr>
        <p:txBody>
          <a:bodyPr>
            <a:normAutofit/>
          </a:bodyPr>
          <a:lstStyle/>
          <a:p>
            <a:r>
              <a:rPr lang="en-US" altLang="en-US" dirty="0"/>
              <a:t>Deduction for Self-Employment Tax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B3F579-0802-4F6D-911A-07A8C0A4EDF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7082205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est0.pptx" id="{CC562863-BD57-406F-98B2-9724686E7091}" vid="{C13A453C-3A0E-4BA4-B766-C0BD3EBB30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NTTC</Template>
  <TotalTime>12</TotalTime>
  <Words>2167</Words>
  <Application>Microsoft Office PowerPoint</Application>
  <PresentationFormat>On-screen Show (4:3)</PresentationFormat>
  <Paragraphs>403</Paragraphs>
  <Slides>39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Arial</vt:lpstr>
      <vt:lpstr>Calibri</vt:lpstr>
      <vt:lpstr>Cambria</vt:lpstr>
      <vt:lpstr>Verdana</vt:lpstr>
      <vt:lpstr>Wingdings</vt:lpstr>
      <vt:lpstr>Default Theme</vt:lpstr>
      <vt:lpstr>Adjustments to Income</vt:lpstr>
      <vt:lpstr>Lesson Topics</vt:lpstr>
      <vt:lpstr>Introduction</vt:lpstr>
      <vt:lpstr>IRS Link and Learn Job Aids</vt:lpstr>
      <vt:lpstr>Intake Booklet</vt:lpstr>
      <vt:lpstr>Educator Expenses </vt:lpstr>
      <vt:lpstr>Military Returns</vt:lpstr>
      <vt:lpstr>Health Savings Accounts</vt:lpstr>
      <vt:lpstr>Deduction for Self-Employment Tax </vt:lpstr>
      <vt:lpstr>Self-Employed Health Insurance </vt:lpstr>
      <vt:lpstr>Self-Employed Health Insurance</vt:lpstr>
      <vt:lpstr>Self-Employed Health  Insurance</vt:lpstr>
      <vt:lpstr>Subsidized Health Insurance Coverage</vt:lpstr>
      <vt:lpstr>Subsidized Health Insurance Coverage (cont.)</vt:lpstr>
      <vt:lpstr>Self-Employed Health Insurance Deduction Limit</vt:lpstr>
      <vt:lpstr>Self-Employed Health Insurance Deduction Example 1</vt:lpstr>
      <vt:lpstr>Self-Employed Health Insurance Deduction Example 2</vt:lpstr>
      <vt:lpstr>Early Withdrawal Penalty </vt:lpstr>
      <vt:lpstr>Alimony Paid </vt:lpstr>
      <vt:lpstr>Alimony </vt:lpstr>
      <vt:lpstr>Alimony (cont.) </vt:lpstr>
      <vt:lpstr>IRA Contribution</vt:lpstr>
      <vt:lpstr>IRA Contribution</vt:lpstr>
      <vt:lpstr>IRA Contribution</vt:lpstr>
      <vt:lpstr>IRA Limits</vt:lpstr>
      <vt:lpstr>IRA Limits</vt:lpstr>
      <vt:lpstr>Non-Deductible Traditional IRA Contributions</vt:lpstr>
      <vt:lpstr>IRA Contribution</vt:lpstr>
      <vt:lpstr>Roth IRA Contribution</vt:lpstr>
      <vt:lpstr>IRA Contribution Limits</vt:lpstr>
      <vt:lpstr>IRA Contribution Limit</vt:lpstr>
      <vt:lpstr>Excess IRA Contribution</vt:lpstr>
      <vt:lpstr>Student Loan Interest</vt:lpstr>
      <vt:lpstr>Student Loan Interest</vt:lpstr>
      <vt:lpstr>Student Loan Interest</vt:lpstr>
      <vt:lpstr>Jury Duty Pay</vt:lpstr>
      <vt:lpstr>Adjustments – Quality Review</vt:lpstr>
      <vt:lpstr>Exit Interview</vt:lpstr>
      <vt:lpstr>Adjustments to Income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</dc:title>
  <dc:creator>Al TP4F</dc:creator>
  <cp:lastModifiedBy>Al TP4F</cp:lastModifiedBy>
  <cp:revision>4</cp:revision>
  <dcterms:created xsi:type="dcterms:W3CDTF">2019-11-27T20:06:40Z</dcterms:created>
  <dcterms:modified xsi:type="dcterms:W3CDTF">2019-11-27T22:01:06Z</dcterms:modified>
</cp:coreProperties>
</file>